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9" d="100"/>
          <a:sy n="89" d="100"/>
        </p:scale>
        <p:origin x="58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16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a:extLst>
              <a:ext uri="{FF2B5EF4-FFF2-40B4-BE49-F238E27FC236}">
                <a16:creationId xmlns:a16="http://schemas.microsoft.com/office/drawing/2014/main" id="{D1F43583-C657-4359-85A9-2858046FFDA8}"/>
              </a:ext>
            </a:extLst>
          </p:cNvPr>
          <p:cNvPicPr>
            <a:picLocks noChangeAspect="1"/>
          </p:cNvPicPr>
          <p:nvPr/>
        </p:nvPicPr>
        <p:blipFill>
          <a:blip r:embed="rId3"/>
          <a:stretch>
            <a:fillRect/>
          </a:stretch>
        </p:blipFill>
        <p:spPr>
          <a:xfrm>
            <a:off x="152"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320040"/>
            <a:ext cx="351438" cy="1005840"/>
          </a:xfrm>
          <a:prstGeom prst="rect">
            <a:avLst/>
          </a:prstGeom>
        </p:spPr>
      </p:pic>
      <p:sp>
        <p:nvSpPr>
          <p:cNvPr id="4" name="Shape 0"/>
          <p:cNvSpPr/>
          <p:nvPr/>
        </p:nvSpPr>
        <p:spPr>
          <a:xfrm>
            <a:off x="1371600" y="566928"/>
            <a:ext cx="2651760" cy="384048"/>
          </a:xfrm>
          <a:prstGeom prst="roundRect">
            <a:avLst>
              <a:gd name="adj" fmla="val 19048"/>
            </a:avLst>
          </a:prstGeom>
          <a:solidFill>
            <a:srgbClr val="D89B3C"/>
          </a:solidFill>
          <a:ln/>
        </p:spPr>
      </p:sp>
      <p:sp>
        <p:nvSpPr>
          <p:cNvPr id="5" name="Text 1"/>
          <p:cNvSpPr/>
          <p:nvPr/>
        </p:nvSpPr>
        <p:spPr>
          <a:xfrm>
            <a:off x="1371600" y="566928"/>
            <a:ext cx="2651760" cy="384048"/>
          </a:xfrm>
          <a:prstGeom prst="rect">
            <a:avLst/>
          </a:prstGeom>
          <a:noFill/>
          <a:ln/>
        </p:spPr>
        <p:txBody>
          <a:bodyPr wrap="square" rtlCol="0" anchor="ctr"/>
          <a:lstStyle/>
          <a:p>
            <a:pPr marL="0" indent="0" algn="ctr">
              <a:buNone/>
            </a:pPr>
            <a:r>
              <a:rPr lang="en-US" sz="1250" b="1" kern="0" spc="100" dirty="0">
                <a:solidFill>
                  <a:srgbClr val="FFFFFF"/>
                </a:solidFill>
                <a:latin typeface="Arial" pitchFamily="34" charset="0"/>
                <a:ea typeface="Arial" pitchFamily="34" charset="-122"/>
                <a:cs typeface="Arial" pitchFamily="34" charset="-120"/>
              </a:rPr>
              <a:t>ABOUT THE AWARD</a:t>
            </a:r>
            <a:endParaRPr lang="en-US" sz="1250" dirty="0"/>
          </a:p>
        </p:txBody>
      </p:sp>
      <p:sp>
        <p:nvSpPr>
          <p:cNvPr id="6" name="Text 2"/>
          <p:cNvSpPr/>
          <p:nvPr/>
        </p:nvSpPr>
        <p:spPr>
          <a:xfrm>
            <a:off x="1371600" y="1069848"/>
            <a:ext cx="10317175" cy="685800"/>
          </a:xfrm>
          <a:prstGeom prst="rect">
            <a:avLst/>
          </a:prstGeom>
          <a:noFill/>
          <a:ln/>
        </p:spPr>
        <p:txBody>
          <a:bodyPr wrap="square" rtlCol="0" anchor="ctr"/>
          <a:lstStyle/>
          <a:p>
            <a:pPr marL="0" indent="0">
              <a:buNone/>
            </a:pPr>
            <a:r>
              <a:rPr lang="en-US" sz="2800" b="1" dirty="0">
                <a:solidFill>
                  <a:srgbClr val="1B2A56"/>
                </a:solidFill>
                <a:latin typeface="Arial" pitchFamily="34" charset="0"/>
                <a:ea typeface="Arial" pitchFamily="34" charset="-122"/>
                <a:cs typeface="Arial" pitchFamily="34" charset="-120"/>
              </a:rPr>
              <a:t>The Sustainability Leadership (TSL) Award</a:t>
            </a:r>
            <a:endParaRPr lang="en-US" sz="2800" dirty="0"/>
          </a:p>
        </p:txBody>
      </p:sp>
      <p:sp>
        <p:nvSpPr>
          <p:cNvPr id="7" name="Text 3"/>
          <p:cNvSpPr/>
          <p:nvPr/>
        </p:nvSpPr>
        <p:spPr>
          <a:xfrm>
            <a:off x="502920" y="1920240"/>
            <a:ext cx="11185855" cy="777240"/>
          </a:xfrm>
          <a:prstGeom prst="rect">
            <a:avLst/>
          </a:prstGeom>
          <a:noFill/>
          <a:ln/>
        </p:spPr>
        <p:txBody>
          <a:bodyPr wrap="square" rtlCol="0" anchor="ctr"/>
          <a:lstStyle/>
          <a:p>
            <a:pPr marL="0" indent="0">
              <a:lnSpc>
                <a:spcPct val="120000"/>
              </a:lnSpc>
              <a:buNone/>
            </a:pPr>
            <a:r>
              <a:rPr lang="en-US" sz="1250" dirty="0">
                <a:solidFill>
                  <a:srgbClr val="444444"/>
                </a:solidFill>
                <a:latin typeface="Calibri" pitchFamily="34" charset="0"/>
                <a:ea typeface="Calibri" pitchFamily="34" charset="-122"/>
                <a:cs typeface="Calibri" pitchFamily="34" charset="-120"/>
              </a:rPr>
              <a:t>The Sustainability Leadership (TSL) Award is a joint initiative of the Bangladesh Garment Manufacturers and Exporters Association (BGMEA) and the German development agency GIZ, delivered under German Cooperation and presented at BAT EXPO 26 in partnership with the Bangladesh Brand Forum.</a:t>
            </a:r>
            <a:endParaRPr lang="en-US" sz="1250" dirty="0"/>
          </a:p>
        </p:txBody>
      </p:sp>
      <p:sp>
        <p:nvSpPr>
          <p:cNvPr id="8" name="Text 4"/>
          <p:cNvSpPr/>
          <p:nvPr/>
        </p:nvSpPr>
        <p:spPr>
          <a:xfrm>
            <a:off x="502920" y="2697480"/>
            <a:ext cx="11185855" cy="1188720"/>
          </a:xfrm>
          <a:prstGeom prst="rect">
            <a:avLst/>
          </a:prstGeom>
          <a:noFill/>
          <a:ln/>
        </p:spPr>
        <p:txBody>
          <a:bodyPr wrap="square" rtlCol="0" anchor="ctr"/>
          <a:lstStyle/>
          <a:p>
            <a:pPr marL="0" indent="0">
              <a:lnSpc>
                <a:spcPct val="120000"/>
              </a:lnSpc>
              <a:buNone/>
            </a:pPr>
            <a:r>
              <a:rPr lang="en-US" sz="1250" dirty="0">
                <a:solidFill>
                  <a:srgbClr val="444444"/>
                </a:solidFill>
                <a:latin typeface="Calibri" pitchFamily="34" charset="0"/>
                <a:ea typeface="Calibri" pitchFamily="34" charset="-122"/>
                <a:cs typeface="Calibri" pitchFamily="34" charset="-120"/>
              </a:rPr>
              <a:t>It is a platform built to find and honour the best sustainable practices across the country's readymade garment (RMG) and textile factories — recognising the frontrunners whose people-first workplaces, environmental leadership, innovation and resilience are redefining what a modern factory can look like. By honouring these factories, the TSL Award strengthens the global image of “Made in Bangladesh” as modern, safe and environmentally responsible.</a:t>
            </a:r>
            <a:endParaRPr lang="en-US" sz="1250" dirty="0"/>
          </a:p>
        </p:txBody>
      </p:sp>
      <p:sp>
        <p:nvSpPr>
          <p:cNvPr id="9" name="Text 5"/>
          <p:cNvSpPr/>
          <p:nvPr/>
        </p:nvSpPr>
        <p:spPr>
          <a:xfrm>
            <a:off x="502920" y="3886200"/>
            <a:ext cx="11185855" cy="777240"/>
          </a:xfrm>
          <a:prstGeom prst="rect">
            <a:avLst/>
          </a:prstGeom>
          <a:noFill/>
          <a:ln/>
        </p:spPr>
        <p:txBody>
          <a:bodyPr wrap="square" rtlCol="0" anchor="ctr"/>
          <a:lstStyle/>
          <a:p>
            <a:pPr marL="0" indent="0">
              <a:lnSpc>
                <a:spcPct val="120000"/>
              </a:lnSpc>
              <a:buNone/>
            </a:pPr>
            <a:r>
              <a:rPr lang="en-US" sz="1250" i="1" dirty="0">
                <a:solidFill>
                  <a:srgbClr val="1B2A56"/>
                </a:solidFill>
                <a:latin typeface="Calibri" pitchFamily="34" charset="0"/>
                <a:ea typeface="Calibri" pitchFamily="34" charset="-122"/>
                <a:cs typeface="Calibri" pitchFamily="34" charset="-120"/>
              </a:rPr>
              <a:t>This Award is a record of what excellence in sustainability actually looks like on the factory floor, judged on evidence rather than reputation — a legacy the industry can build on, one factory, one initiative and one honest achievement at a time.</a:t>
            </a:r>
            <a:endParaRPr lang="en-US" sz="1250" dirty="0"/>
          </a:p>
        </p:txBody>
      </p:sp>
      <p:sp>
        <p:nvSpPr>
          <p:cNvPr id="10" name="Shape 6"/>
          <p:cNvSpPr/>
          <p:nvPr/>
        </p:nvSpPr>
        <p:spPr>
          <a:xfrm>
            <a:off x="609448" y="4892040"/>
            <a:ext cx="2606040" cy="960120"/>
          </a:xfrm>
          <a:prstGeom prst="roundRect">
            <a:avLst>
              <a:gd name="adj" fmla="val 5714"/>
            </a:avLst>
          </a:prstGeom>
          <a:solidFill>
            <a:srgbClr val="FFFFFF"/>
          </a:solidFill>
          <a:ln w="15875">
            <a:solidFill>
              <a:srgbClr val="46A2CB"/>
            </a:solidFill>
            <a:prstDash val="solid"/>
          </a:ln>
        </p:spPr>
      </p:sp>
      <p:sp>
        <p:nvSpPr>
          <p:cNvPr id="11" name="Text 7"/>
          <p:cNvSpPr/>
          <p:nvPr/>
        </p:nvSpPr>
        <p:spPr>
          <a:xfrm>
            <a:off x="746608" y="4946904"/>
            <a:ext cx="731520" cy="411480"/>
          </a:xfrm>
          <a:prstGeom prst="rect">
            <a:avLst/>
          </a:prstGeom>
          <a:noFill/>
          <a:ln/>
        </p:spPr>
        <p:txBody>
          <a:bodyPr wrap="square" rtlCol="0" anchor="ctr"/>
          <a:lstStyle/>
          <a:p>
            <a:pPr marL="0" indent="0">
              <a:buNone/>
            </a:pPr>
            <a:r>
              <a:rPr lang="en-US" sz="1800" b="1" dirty="0">
                <a:solidFill>
                  <a:srgbClr val="46A2CB"/>
                </a:solidFill>
                <a:latin typeface="Arial" pitchFamily="34" charset="0"/>
                <a:ea typeface="Arial" pitchFamily="34" charset="-122"/>
                <a:cs typeface="Arial" pitchFamily="34" charset="-120"/>
              </a:rPr>
              <a:t>01</a:t>
            </a:r>
            <a:endParaRPr lang="en-US" sz="1800" dirty="0"/>
          </a:p>
        </p:txBody>
      </p:sp>
      <p:sp>
        <p:nvSpPr>
          <p:cNvPr id="12" name="Text 8"/>
          <p:cNvSpPr/>
          <p:nvPr/>
        </p:nvSpPr>
        <p:spPr>
          <a:xfrm>
            <a:off x="746608" y="5367528"/>
            <a:ext cx="2331720" cy="411480"/>
          </a:xfrm>
          <a:prstGeom prst="rect">
            <a:avLst/>
          </a:prstGeom>
          <a:noFill/>
          <a:ln/>
        </p:spPr>
        <p:txBody>
          <a:bodyPr wrap="square" rtlCol="0" anchor="ctr"/>
          <a:lstStyle/>
          <a:p>
            <a:pPr marL="0" indent="0">
              <a:buNone/>
            </a:pPr>
            <a:r>
              <a:rPr lang="en-US" sz="1150" b="1" dirty="0">
                <a:solidFill>
                  <a:srgbClr val="1B2A56"/>
                </a:solidFill>
                <a:latin typeface="Arial" pitchFamily="34" charset="0"/>
                <a:ea typeface="Arial" pitchFamily="34" charset="-122"/>
                <a:cs typeface="Arial" pitchFamily="34" charset="-120"/>
              </a:rPr>
              <a:t>PEOPLE FIRST</a:t>
            </a:r>
            <a:endParaRPr lang="en-US" sz="1150" dirty="0"/>
          </a:p>
        </p:txBody>
      </p:sp>
      <p:sp>
        <p:nvSpPr>
          <p:cNvPr id="13" name="Shape 9"/>
          <p:cNvSpPr/>
          <p:nvPr/>
        </p:nvSpPr>
        <p:spPr>
          <a:xfrm>
            <a:off x="3398368" y="4892040"/>
            <a:ext cx="2606040" cy="960120"/>
          </a:xfrm>
          <a:prstGeom prst="roundRect">
            <a:avLst>
              <a:gd name="adj" fmla="val 5714"/>
            </a:avLst>
          </a:prstGeom>
          <a:solidFill>
            <a:srgbClr val="FFFFFF"/>
          </a:solidFill>
          <a:ln w="15875">
            <a:solidFill>
              <a:srgbClr val="E13720"/>
            </a:solidFill>
            <a:prstDash val="solid"/>
          </a:ln>
        </p:spPr>
      </p:sp>
      <p:sp>
        <p:nvSpPr>
          <p:cNvPr id="14" name="Text 10"/>
          <p:cNvSpPr/>
          <p:nvPr/>
        </p:nvSpPr>
        <p:spPr>
          <a:xfrm>
            <a:off x="3535528" y="4946904"/>
            <a:ext cx="731520" cy="411480"/>
          </a:xfrm>
          <a:prstGeom prst="rect">
            <a:avLst/>
          </a:prstGeom>
          <a:noFill/>
          <a:ln/>
        </p:spPr>
        <p:txBody>
          <a:bodyPr wrap="square" rtlCol="0" anchor="ctr"/>
          <a:lstStyle/>
          <a:p>
            <a:pPr marL="0" indent="0">
              <a:buNone/>
            </a:pPr>
            <a:r>
              <a:rPr lang="en-US" sz="1800" b="1" dirty="0">
                <a:solidFill>
                  <a:srgbClr val="E13720"/>
                </a:solidFill>
                <a:latin typeface="Arial" pitchFamily="34" charset="0"/>
                <a:ea typeface="Arial" pitchFamily="34" charset="-122"/>
                <a:cs typeface="Arial" pitchFamily="34" charset="-120"/>
              </a:rPr>
              <a:t>02</a:t>
            </a:r>
            <a:endParaRPr lang="en-US" sz="1800" dirty="0"/>
          </a:p>
        </p:txBody>
      </p:sp>
      <p:sp>
        <p:nvSpPr>
          <p:cNvPr id="15" name="Text 11"/>
          <p:cNvSpPr/>
          <p:nvPr/>
        </p:nvSpPr>
        <p:spPr>
          <a:xfrm>
            <a:off x="3535528" y="5367528"/>
            <a:ext cx="2331720" cy="411480"/>
          </a:xfrm>
          <a:prstGeom prst="rect">
            <a:avLst/>
          </a:prstGeom>
          <a:noFill/>
          <a:ln/>
        </p:spPr>
        <p:txBody>
          <a:bodyPr wrap="square" rtlCol="0" anchor="ctr"/>
          <a:lstStyle/>
          <a:p>
            <a:pPr marL="0" indent="0">
              <a:buNone/>
            </a:pPr>
            <a:r>
              <a:rPr lang="en-US" sz="1150" b="1" dirty="0">
                <a:solidFill>
                  <a:srgbClr val="1B2A56"/>
                </a:solidFill>
                <a:latin typeface="Arial" pitchFamily="34" charset="0"/>
                <a:ea typeface="Arial" pitchFamily="34" charset="-122"/>
                <a:cs typeface="Arial" pitchFamily="34" charset="-120"/>
              </a:rPr>
              <a:t>PLANET POSITIVE</a:t>
            </a:r>
            <a:endParaRPr lang="en-US" sz="1150" dirty="0"/>
          </a:p>
        </p:txBody>
      </p:sp>
      <p:sp>
        <p:nvSpPr>
          <p:cNvPr id="16" name="Shape 12"/>
          <p:cNvSpPr/>
          <p:nvPr/>
        </p:nvSpPr>
        <p:spPr>
          <a:xfrm>
            <a:off x="6187288" y="4892040"/>
            <a:ext cx="2606040" cy="960120"/>
          </a:xfrm>
          <a:prstGeom prst="roundRect">
            <a:avLst>
              <a:gd name="adj" fmla="val 5714"/>
            </a:avLst>
          </a:prstGeom>
          <a:solidFill>
            <a:srgbClr val="FFFFFF"/>
          </a:solidFill>
          <a:ln w="15875">
            <a:solidFill>
              <a:srgbClr val="2F824A"/>
            </a:solidFill>
            <a:prstDash val="solid"/>
          </a:ln>
        </p:spPr>
      </p:sp>
      <p:sp>
        <p:nvSpPr>
          <p:cNvPr id="17" name="Text 13"/>
          <p:cNvSpPr/>
          <p:nvPr/>
        </p:nvSpPr>
        <p:spPr>
          <a:xfrm>
            <a:off x="6324448" y="4946904"/>
            <a:ext cx="731520" cy="411480"/>
          </a:xfrm>
          <a:prstGeom prst="rect">
            <a:avLst/>
          </a:prstGeom>
          <a:noFill/>
          <a:ln/>
        </p:spPr>
        <p:txBody>
          <a:bodyPr wrap="square" rtlCol="0" anchor="ctr"/>
          <a:lstStyle/>
          <a:p>
            <a:pPr marL="0" indent="0">
              <a:buNone/>
            </a:pPr>
            <a:r>
              <a:rPr lang="en-US" sz="1800" b="1" dirty="0">
                <a:solidFill>
                  <a:srgbClr val="2F824A"/>
                </a:solidFill>
                <a:latin typeface="Arial" pitchFamily="34" charset="0"/>
                <a:ea typeface="Arial" pitchFamily="34" charset="-122"/>
                <a:cs typeface="Arial" pitchFamily="34" charset="-120"/>
              </a:rPr>
              <a:t>03</a:t>
            </a:r>
            <a:endParaRPr lang="en-US" sz="1800" dirty="0"/>
          </a:p>
        </p:txBody>
      </p:sp>
      <p:sp>
        <p:nvSpPr>
          <p:cNvPr id="18" name="Text 14"/>
          <p:cNvSpPr/>
          <p:nvPr/>
        </p:nvSpPr>
        <p:spPr>
          <a:xfrm>
            <a:off x="6324448" y="5367528"/>
            <a:ext cx="2331720" cy="411480"/>
          </a:xfrm>
          <a:prstGeom prst="rect">
            <a:avLst/>
          </a:prstGeom>
          <a:noFill/>
          <a:ln/>
        </p:spPr>
        <p:txBody>
          <a:bodyPr wrap="square" rtlCol="0" anchor="ctr"/>
          <a:lstStyle/>
          <a:p>
            <a:pPr marL="0" indent="0">
              <a:buNone/>
            </a:pPr>
            <a:r>
              <a:rPr lang="en-US" sz="1150" b="1" dirty="0">
                <a:solidFill>
                  <a:srgbClr val="1B2A56"/>
                </a:solidFill>
                <a:latin typeface="Arial" pitchFamily="34" charset="0"/>
                <a:ea typeface="Arial" pitchFamily="34" charset="-122"/>
                <a:cs typeface="Arial" pitchFamily="34" charset="-120"/>
              </a:rPr>
              <a:t>NEXT FRONTIER</a:t>
            </a:r>
            <a:endParaRPr lang="en-US" sz="1150" dirty="0"/>
          </a:p>
        </p:txBody>
      </p:sp>
      <p:sp>
        <p:nvSpPr>
          <p:cNvPr id="19" name="Shape 15"/>
          <p:cNvSpPr/>
          <p:nvPr/>
        </p:nvSpPr>
        <p:spPr>
          <a:xfrm>
            <a:off x="8976208" y="4892040"/>
            <a:ext cx="2606040" cy="960120"/>
          </a:xfrm>
          <a:prstGeom prst="roundRect">
            <a:avLst>
              <a:gd name="adj" fmla="val 5714"/>
            </a:avLst>
          </a:prstGeom>
          <a:solidFill>
            <a:srgbClr val="FFFFFF"/>
          </a:solidFill>
          <a:ln w="15875">
            <a:solidFill>
              <a:srgbClr val="34348C"/>
            </a:solidFill>
            <a:prstDash val="solid"/>
          </a:ln>
        </p:spPr>
      </p:sp>
      <p:sp>
        <p:nvSpPr>
          <p:cNvPr id="20" name="Text 16"/>
          <p:cNvSpPr/>
          <p:nvPr/>
        </p:nvSpPr>
        <p:spPr>
          <a:xfrm>
            <a:off x="9113368" y="4946904"/>
            <a:ext cx="731520" cy="411480"/>
          </a:xfrm>
          <a:prstGeom prst="rect">
            <a:avLst/>
          </a:prstGeom>
          <a:noFill/>
          <a:ln/>
        </p:spPr>
        <p:txBody>
          <a:bodyPr wrap="square" rtlCol="0" anchor="ctr"/>
          <a:lstStyle/>
          <a:p>
            <a:pPr marL="0" indent="0">
              <a:buNone/>
            </a:pPr>
            <a:r>
              <a:rPr lang="en-US" sz="1800" b="1" dirty="0">
                <a:solidFill>
                  <a:srgbClr val="34348C"/>
                </a:solidFill>
                <a:latin typeface="Arial" pitchFamily="34" charset="0"/>
                <a:ea typeface="Arial" pitchFamily="34" charset="-122"/>
                <a:cs typeface="Arial" pitchFamily="34" charset="-120"/>
              </a:rPr>
              <a:t>04</a:t>
            </a:r>
            <a:endParaRPr lang="en-US" sz="1800" dirty="0"/>
          </a:p>
        </p:txBody>
      </p:sp>
      <p:sp>
        <p:nvSpPr>
          <p:cNvPr id="21" name="Text 17"/>
          <p:cNvSpPr/>
          <p:nvPr/>
        </p:nvSpPr>
        <p:spPr>
          <a:xfrm>
            <a:off x="9113368" y="5367528"/>
            <a:ext cx="2331720" cy="411480"/>
          </a:xfrm>
          <a:prstGeom prst="rect">
            <a:avLst/>
          </a:prstGeom>
          <a:noFill/>
          <a:ln/>
        </p:spPr>
        <p:txBody>
          <a:bodyPr wrap="square" rtlCol="0" anchor="ctr"/>
          <a:lstStyle/>
          <a:p>
            <a:pPr marL="0" indent="0">
              <a:buNone/>
            </a:pPr>
            <a:r>
              <a:rPr lang="en-US" sz="1150" b="1" dirty="0">
                <a:solidFill>
                  <a:srgbClr val="1B2A56"/>
                </a:solidFill>
                <a:latin typeface="Arial" pitchFamily="34" charset="0"/>
                <a:ea typeface="Arial" pitchFamily="34" charset="-122"/>
                <a:cs typeface="Arial" pitchFamily="34" charset="-120"/>
              </a:rPr>
              <a:t>RISING STRENGTH</a:t>
            </a:r>
            <a:endParaRPr lang="en-US" sz="1150" dirty="0"/>
          </a:p>
        </p:txBody>
      </p:sp>
      <p:pic>
        <p:nvPicPr>
          <p:cNvPr id="22"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23" name="Text 18"/>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01</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68580" y="322355"/>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320040"/>
            <a:ext cx="351438" cy="1005840"/>
          </a:xfrm>
          <a:prstGeom prst="rect">
            <a:avLst/>
          </a:prstGeom>
        </p:spPr>
      </p:pic>
      <p:sp>
        <p:nvSpPr>
          <p:cNvPr id="4" name="Shape 0"/>
          <p:cNvSpPr/>
          <p:nvPr/>
        </p:nvSpPr>
        <p:spPr>
          <a:xfrm>
            <a:off x="1371600" y="566928"/>
            <a:ext cx="2651760" cy="384048"/>
          </a:xfrm>
          <a:prstGeom prst="roundRect">
            <a:avLst>
              <a:gd name="adj" fmla="val 19048"/>
            </a:avLst>
          </a:prstGeom>
          <a:solidFill>
            <a:srgbClr val="D89B3C"/>
          </a:solidFill>
          <a:ln/>
        </p:spPr>
      </p:sp>
      <p:sp>
        <p:nvSpPr>
          <p:cNvPr id="5" name="Text 1"/>
          <p:cNvSpPr/>
          <p:nvPr/>
        </p:nvSpPr>
        <p:spPr>
          <a:xfrm>
            <a:off x="1371600" y="566928"/>
            <a:ext cx="2651760" cy="384048"/>
          </a:xfrm>
          <a:prstGeom prst="rect">
            <a:avLst/>
          </a:prstGeom>
          <a:noFill/>
          <a:ln/>
        </p:spPr>
        <p:txBody>
          <a:bodyPr wrap="square" rtlCol="0" anchor="ctr"/>
          <a:lstStyle/>
          <a:p>
            <a:pPr marL="0" indent="0" algn="ctr">
              <a:buNone/>
            </a:pPr>
            <a:r>
              <a:rPr lang="en-US" sz="1250" b="1" kern="0" spc="100" dirty="0">
                <a:solidFill>
                  <a:srgbClr val="FFFFFF"/>
                </a:solidFill>
                <a:latin typeface="Arial" pitchFamily="34" charset="0"/>
                <a:ea typeface="Arial" pitchFamily="34" charset="-122"/>
                <a:cs typeface="Arial" pitchFamily="34" charset="-120"/>
              </a:rPr>
              <a:t>HOW ENTRIES ARE JUDGED</a:t>
            </a:r>
            <a:endParaRPr lang="en-US" sz="1250" dirty="0"/>
          </a:p>
        </p:txBody>
      </p:sp>
      <p:sp>
        <p:nvSpPr>
          <p:cNvPr id="6" name="Text 2"/>
          <p:cNvSpPr/>
          <p:nvPr/>
        </p:nvSpPr>
        <p:spPr>
          <a:xfrm>
            <a:off x="1371600" y="1069848"/>
            <a:ext cx="10317175" cy="685800"/>
          </a:xfrm>
          <a:prstGeom prst="rect">
            <a:avLst/>
          </a:prstGeom>
          <a:noFill/>
          <a:ln/>
        </p:spPr>
        <p:txBody>
          <a:bodyPr wrap="square" rtlCol="0" anchor="ctr"/>
          <a:lstStyle/>
          <a:p>
            <a:pPr marL="0" indent="0">
              <a:buNone/>
            </a:pPr>
            <a:r>
              <a:rPr lang="en-US" sz="2800" b="1" dirty="0">
                <a:solidFill>
                  <a:srgbClr val="1B2A56"/>
                </a:solidFill>
                <a:latin typeface="Arial" pitchFamily="34" charset="0"/>
                <a:ea typeface="Arial" pitchFamily="34" charset="-122"/>
                <a:cs typeface="Arial" pitchFamily="34" charset="-120"/>
              </a:rPr>
              <a:t>Judging Framework at a Glance</a:t>
            </a:r>
            <a:endParaRPr lang="en-US" sz="2800" dirty="0"/>
          </a:p>
        </p:txBody>
      </p:sp>
      <p:sp>
        <p:nvSpPr>
          <p:cNvPr id="7" name="Text 3"/>
          <p:cNvSpPr/>
          <p:nvPr/>
        </p:nvSpPr>
        <p:spPr>
          <a:xfrm>
            <a:off x="502920" y="1965960"/>
            <a:ext cx="11185855" cy="1188720"/>
          </a:xfrm>
          <a:prstGeom prst="rect">
            <a:avLst/>
          </a:prstGeom>
          <a:noFill/>
          <a:ln/>
        </p:spPr>
        <p:txBody>
          <a:bodyPr wrap="square" rtlCol="0" anchor="ctr"/>
          <a:lstStyle/>
          <a:p>
            <a:pPr marL="0" indent="0">
              <a:lnSpc>
                <a:spcPct val="125000"/>
              </a:lnSpc>
              <a:buNone/>
            </a:pPr>
            <a:r>
              <a:rPr lang="en-US" sz="1300" dirty="0">
                <a:solidFill>
                  <a:srgbClr val="444444"/>
                </a:solidFill>
                <a:latin typeface="Calibri" pitchFamily="34" charset="0"/>
                <a:ea typeface="Calibri" pitchFamily="34" charset="-122"/>
                <a:cs typeface="Calibri" pitchFamily="34" charset="-120"/>
              </a:rPr>
              <a:t>Entries are judged across the four pillars shown below, spanning worker welfare, environmental performance, innovation, and the achievements of small and medium enterprises. Every initiative passes through a rigorous, multi-stage Grand Jury process — nomination and submission, eligibility screening, initial category review, and a Grand Jury evaluation drawing on 20 to 25 experts across sustainability, academia, business, ESG and development — before Platinum, Gold and Silver honours are awarded.</a:t>
            </a:r>
            <a:endParaRPr lang="en-US" sz="1300" dirty="0"/>
          </a:p>
        </p:txBody>
      </p:sp>
      <p:sp>
        <p:nvSpPr>
          <p:cNvPr id="8" name="Shape 4"/>
          <p:cNvSpPr/>
          <p:nvPr/>
        </p:nvSpPr>
        <p:spPr>
          <a:xfrm>
            <a:off x="403708" y="3429000"/>
            <a:ext cx="1783080" cy="868680"/>
          </a:xfrm>
          <a:prstGeom prst="roundRect">
            <a:avLst>
              <a:gd name="adj" fmla="val 6316"/>
            </a:avLst>
          </a:prstGeom>
          <a:solidFill>
            <a:srgbClr val="FFFFFF"/>
          </a:solidFill>
          <a:ln w="15875">
            <a:solidFill>
              <a:srgbClr val="D89B3C"/>
            </a:solidFill>
            <a:prstDash val="solid"/>
          </a:ln>
        </p:spPr>
      </p:sp>
      <p:sp>
        <p:nvSpPr>
          <p:cNvPr id="9" name="Text 5"/>
          <p:cNvSpPr/>
          <p:nvPr/>
        </p:nvSpPr>
        <p:spPr>
          <a:xfrm>
            <a:off x="495148" y="3502152"/>
            <a:ext cx="457200" cy="365760"/>
          </a:xfrm>
          <a:prstGeom prst="rect">
            <a:avLst/>
          </a:prstGeom>
          <a:noFill/>
          <a:ln/>
        </p:spPr>
        <p:txBody>
          <a:bodyPr wrap="square" rtlCol="0" anchor="ctr"/>
          <a:lstStyle/>
          <a:p>
            <a:pPr marL="0" indent="0">
              <a:buNone/>
            </a:pPr>
            <a:r>
              <a:rPr lang="en-US" sz="1500" b="1" dirty="0">
                <a:solidFill>
                  <a:srgbClr val="D89B3C"/>
                </a:solidFill>
                <a:latin typeface="Arial" pitchFamily="34" charset="0"/>
                <a:ea typeface="Arial" pitchFamily="34" charset="-122"/>
                <a:cs typeface="Arial" pitchFamily="34" charset="-120"/>
              </a:rPr>
              <a:t>1</a:t>
            </a:r>
            <a:endParaRPr lang="en-US" sz="1500" dirty="0"/>
          </a:p>
        </p:txBody>
      </p:sp>
      <p:sp>
        <p:nvSpPr>
          <p:cNvPr id="10" name="Text 6"/>
          <p:cNvSpPr/>
          <p:nvPr/>
        </p:nvSpPr>
        <p:spPr>
          <a:xfrm>
            <a:off x="495148" y="3794760"/>
            <a:ext cx="1600200" cy="457200"/>
          </a:xfrm>
          <a:prstGeom prst="rect">
            <a:avLst/>
          </a:prstGeom>
          <a:noFill/>
          <a:ln/>
        </p:spPr>
        <p:txBody>
          <a:bodyPr wrap="square" rtlCol="0" anchor="ctr"/>
          <a:lstStyle/>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Nomination</a:t>
            </a:r>
            <a:endParaRPr lang="en-US" sz="950" dirty="0"/>
          </a:p>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&amp; Submission</a:t>
            </a:r>
            <a:endParaRPr lang="en-US" sz="950" dirty="0"/>
          </a:p>
        </p:txBody>
      </p:sp>
      <p:sp>
        <p:nvSpPr>
          <p:cNvPr id="11" name="Text 7"/>
          <p:cNvSpPr/>
          <p:nvPr/>
        </p:nvSpPr>
        <p:spPr>
          <a:xfrm>
            <a:off x="2186788" y="3657600"/>
            <a:ext cx="137160" cy="457200"/>
          </a:xfrm>
          <a:prstGeom prst="rect">
            <a:avLst/>
          </a:prstGeom>
          <a:noFill/>
          <a:ln/>
        </p:spPr>
        <p:txBody>
          <a:bodyPr wrap="square" rtlCol="0" anchor="ctr"/>
          <a:lstStyle/>
          <a:p>
            <a:pPr marL="0" indent="0" algn="ctr">
              <a:buNone/>
            </a:pPr>
            <a:r>
              <a:rPr lang="en-US" sz="1600" dirty="0">
                <a:solidFill>
                  <a:srgbClr val="D89B3C"/>
                </a:solidFill>
                <a:latin typeface="Arial" pitchFamily="34" charset="0"/>
                <a:ea typeface="Arial" pitchFamily="34" charset="-122"/>
                <a:cs typeface="Arial" pitchFamily="34" charset="-120"/>
              </a:rPr>
              <a:t>›</a:t>
            </a:r>
            <a:endParaRPr lang="en-US" sz="1600" dirty="0"/>
          </a:p>
        </p:txBody>
      </p:sp>
      <p:sp>
        <p:nvSpPr>
          <p:cNvPr id="12" name="Shape 8"/>
          <p:cNvSpPr/>
          <p:nvPr/>
        </p:nvSpPr>
        <p:spPr>
          <a:xfrm>
            <a:off x="2323948" y="3429000"/>
            <a:ext cx="1783080" cy="868680"/>
          </a:xfrm>
          <a:prstGeom prst="roundRect">
            <a:avLst>
              <a:gd name="adj" fmla="val 6316"/>
            </a:avLst>
          </a:prstGeom>
          <a:solidFill>
            <a:srgbClr val="FFFFFF"/>
          </a:solidFill>
          <a:ln w="15875">
            <a:solidFill>
              <a:srgbClr val="D89B3C"/>
            </a:solidFill>
            <a:prstDash val="solid"/>
          </a:ln>
        </p:spPr>
      </p:sp>
      <p:sp>
        <p:nvSpPr>
          <p:cNvPr id="13" name="Text 9"/>
          <p:cNvSpPr/>
          <p:nvPr/>
        </p:nvSpPr>
        <p:spPr>
          <a:xfrm>
            <a:off x="2415388" y="3502152"/>
            <a:ext cx="457200" cy="365760"/>
          </a:xfrm>
          <a:prstGeom prst="rect">
            <a:avLst/>
          </a:prstGeom>
          <a:noFill/>
          <a:ln/>
        </p:spPr>
        <p:txBody>
          <a:bodyPr wrap="square" rtlCol="0" anchor="ctr"/>
          <a:lstStyle/>
          <a:p>
            <a:pPr marL="0" indent="0">
              <a:buNone/>
            </a:pPr>
            <a:r>
              <a:rPr lang="en-US" sz="1500" b="1" dirty="0">
                <a:solidFill>
                  <a:srgbClr val="D89B3C"/>
                </a:solidFill>
                <a:latin typeface="Arial" pitchFamily="34" charset="0"/>
                <a:ea typeface="Arial" pitchFamily="34" charset="-122"/>
                <a:cs typeface="Arial" pitchFamily="34" charset="-120"/>
              </a:rPr>
              <a:t>2</a:t>
            </a:r>
            <a:endParaRPr lang="en-US" sz="1500" dirty="0"/>
          </a:p>
        </p:txBody>
      </p:sp>
      <p:sp>
        <p:nvSpPr>
          <p:cNvPr id="14" name="Text 10"/>
          <p:cNvSpPr/>
          <p:nvPr/>
        </p:nvSpPr>
        <p:spPr>
          <a:xfrm>
            <a:off x="2415388" y="3794760"/>
            <a:ext cx="1600200" cy="457200"/>
          </a:xfrm>
          <a:prstGeom prst="rect">
            <a:avLst/>
          </a:prstGeom>
          <a:noFill/>
          <a:ln/>
        </p:spPr>
        <p:txBody>
          <a:bodyPr wrap="square" rtlCol="0" anchor="ctr"/>
          <a:lstStyle/>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Eligibility</a:t>
            </a:r>
            <a:endParaRPr lang="en-US" sz="950" dirty="0"/>
          </a:p>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Screening</a:t>
            </a:r>
            <a:endParaRPr lang="en-US" sz="950" dirty="0"/>
          </a:p>
        </p:txBody>
      </p:sp>
      <p:sp>
        <p:nvSpPr>
          <p:cNvPr id="15" name="Text 11"/>
          <p:cNvSpPr/>
          <p:nvPr/>
        </p:nvSpPr>
        <p:spPr>
          <a:xfrm>
            <a:off x="4107028" y="3657600"/>
            <a:ext cx="137160" cy="457200"/>
          </a:xfrm>
          <a:prstGeom prst="rect">
            <a:avLst/>
          </a:prstGeom>
          <a:noFill/>
          <a:ln/>
        </p:spPr>
        <p:txBody>
          <a:bodyPr wrap="square" rtlCol="0" anchor="ctr"/>
          <a:lstStyle/>
          <a:p>
            <a:pPr marL="0" indent="0" algn="ctr">
              <a:buNone/>
            </a:pPr>
            <a:r>
              <a:rPr lang="en-US" sz="1600" dirty="0">
                <a:solidFill>
                  <a:srgbClr val="D89B3C"/>
                </a:solidFill>
                <a:latin typeface="Arial" pitchFamily="34" charset="0"/>
                <a:ea typeface="Arial" pitchFamily="34" charset="-122"/>
                <a:cs typeface="Arial" pitchFamily="34" charset="-120"/>
              </a:rPr>
              <a:t>›</a:t>
            </a:r>
            <a:endParaRPr lang="en-US" sz="1600" dirty="0"/>
          </a:p>
        </p:txBody>
      </p:sp>
      <p:sp>
        <p:nvSpPr>
          <p:cNvPr id="16" name="Shape 12"/>
          <p:cNvSpPr/>
          <p:nvPr/>
        </p:nvSpPr>
        <p:spPr>
          <a:xfrm>
            <a:off x="4244188" y="3429000"/>
            <a:ext cx="1783080" cy="868680"/>
          </a:xfrm>
          <a:prstGeom prst="roundRect">
            <a:avLst>
              <a:gd name="adj" fmla="val 6316"/>
            </a:avLst>
          </a:prstGeom>
          <a:solidFill>
            <a:srgbClr val="FFFFFF"/>
          </a:solidFill>
          <a:ln w="15875">
            <a:solidFill>
              <a:srgbClr val="D89B3C"/>
            </a:solidFill>
            <a:prstDash val="solid"/>
          </a:ln>
        </p:spPr>
      </p:sp>
      <p:sp>
        <p:nvSpPr>
          <p:cNvPr id="17" name="Text 13"/>
          <p:cNvSpPr/>
          <p:nvPr/>
        </p:nvSpPr>
        <p:spPr>
          <a:xfrm>
            <a:off x="4335628" y="3502152"/>
            <a:ext cx="457200" cy="365760"/>
          </a:xfrm>
          <a:prstGeom prst="rect">
            <a:avLst/>
          </a:prstGeom>
          <a:noFill/>
          <a:ln/>
        </p:spPr>
        <p:txBody>
          <a:bodyPr wrap="square" rtlCol="0" anchor="ctr"/>
          <a:lstStyle/>
          <a:p>
            <a:pPr marL="0" indent="0">
              <a:buNone/>
            </a:pPr>
            <a:r>
              <a:rPr lang="en-US" sz="1500" b="1" dirty="0">
                <a:solidFill>
                  <a:srgbClr val="D89B3C"/>
                </a:solidFill>
                <a:latin typeface="Arial" pitchFamily="34" charset="0"/>
                <a:ea typeface="Arial" pitchFamily="34" charset="-122"/>
                <a:cs typeface="Arial" pitchFamily="34" charset="-120"/>
              </a:rPr>
              <a:t>3</a:t>
            </a:r>
            <a:endParaRPr lang="en-US" sz="1500" dirty="0"/>
          </a:p>
        </p:txBody>
      </p:sp>
      <p:sp>
        <p:nvSpPr>
          <p:cNvPr id="18" name="Text 14"/>
          <p:cNvSpPr/>
          <p:nvPr/>
        </p:nvSpPr>
        <p:spPr>
          <a:xfrm>
            <a:off x="4335628" y="3794760"/>
            <a:ext cx="1600200" cy="457200"/>
          </a:xfrm>
          <a:prstGeom prst="rect">
            <a:avLst/>
          </a:prstGeom>
          <a:noFill/>
          <a:ln/>
        </p:spPr>
        <p:txBody>
          <a:bodyPr wrap="square" rtlCol="0" anchor="ctr"/>
          <a:lstStyle/>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Category</a:t>
            </a:r>
            <a:endParaRPr lang="en-US" sz="950" dirty="0"/>
          </a:p>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Screening</a:t>
            </a:r>
            <a:endParaRPr lang="en-US" sz="950" dirty="0"/>
          </a:p>
        </p:txBody>
      </p:sp>
      <p:sp>
        <p:nvSpPr>
          <p:cNvPr id="19" name="Text 15"/>
          <p:cNvSpPr/>
          <p:nvPr/>
        </p:nvSpPr>
        <p:spPr>
          <a:xfrm>
            <a:off x="6027268" y="3657600"/>
            <a:ext cx="137160" cy="457200"/>
          </a:xfrm>
          <a:prstGeom prst="rect">
            <a:avLst/>
          </a:prstGeom>
          <a:noFill/>
          <a:ln/>
        </p:spPr>
        <p:txBody>
          <a:bodyPr wrap="square" rtlCol="0" anchor="ctr"/>
          <a:lstStyle/>
          <a:p>
            <a:pPr marL="0" indent="0" algn="ctr">
              <a:buNone/>
            </a:pPr>
            <a:r>
              <a:rPr lang="en-US" sz="1600" dirty="0">
                <a:solidFill>
                  <a:srgbClr val="D89B3C"/>
                </a:solidFill>
                <a:latin typeface="Arial" pitchFamily="34" charset="0"/>
                <a:ea typeface="Arial" pitchFamily="34" charset="-122"/>
                <a:cs typeface="Arial" pitchFamily="34" charset="-120"/>
              </a:rPr>
              <a:t>›</a:t>
            </a:r>
            <a:endParaRPr lang="en-US" sz="1600" dirty="0"/>
          </a:p>
        </p:txBody>
      </p:sp>
      <p:sp>
        <p:nvSpPr>
          <p:cNvPr id="20" name="Shape 16"/>
          <p:cNvSpPr/>
          <p:nvPr/>
        </p:nvSpPr>
        <p:spPr>
          <a:xfrm>
            <a:off x="6164428" y="3429000"/>
            <a:ext cx="1783080" cy="868680"/>
          </a:xfrm>
          <a:prstGeom prst="roundRect">
            <a:avLst>
              <a:gd name="adj" fmla="val 6316"/>
            </a:avLst>
          </a:prstGeom>
          <a:solidFill>
            <a:srgbClr val="FFFFFF"/>
          </a:solidFill>
          <a:ln w="15875">
            <a:solidFill>
              <a:srgbClr val="D89B3C"/>
            </a:solidFill>
            <a:prstDash val="solid"/>
          </a:ln>
        </p:spPr>
      </p:sp>
      <p:sp>
        <p:nvSpPr>
          <p:cNvPr id="21" name="Text 17"/>
          <p:cNvSpPr/>
          <p:nvPr/>
        </p:nvSpPr>
        <p:spPr>
          <a:xfrm>
            <a:off x="6255868" y="3502152"/>
            <a:ext cx="457200" cy="365760"/>
          </a:xfrm>
          <a:prstGeom prst="rect">
            <a:avLst/>
          </a:prstGeom>
          <a:noFill/>
          <a:ln/>
        </p:spPr>
        <p:txBody>
          <a:bodyPr wrap="square" rtlCol="0" anchor="ctr"/>
          <a:lstStyle/>
          <a:p>
            <a:pPr marL="0" indent="0">
              <a:buNone/>
            </a:pPr>
            <a:r>
              <a:rPr lang="en-US" sz="1500" b="1" dirty="0">
                <a:solidFill>
                  <a:srgbClr val="D89B3C"/>
                </a:solidFill>
                <a:latin typeface="Arial" pitchFamily="34" charset="0"/>
                <a:ea typeface="Arial" pitchFamily="34" charset="-122"/>
                <a:cs typeface="Arial" pitchFamily="34" charset="-120"/>
              </a:rPr>
              <a:t>4</a:t>
            </a:r>
            <a:endParaRPr lang="en-US" sz="1500" dirty="0"/>
          </a:p>
        </p:txBody>
      </p:sp>
      <p:sp>
        <p:nvSpPr>
          <p:cNvPr id="22" name="Text 18"/>
          <p:cNvSpPr/>
          <p:nvPr/>
        </p:nvSpPr>
        <p:spPr>
          <a:xfrm>
            <a:off x="6255868" y="3794760"/>
            <a:ext cx="1600200" cy="457200"/>
          </a:xfrm>
          <a:prstGeom prst="rect">
            <a:avLst/>
          </a:prstGeom>
          <a:noFill/>
          <a:ln/>
        </p:spPr>
        <p:txBody>
          <a:bodyPr wrap="square" rtlCol="0" anchor="ctr"/>
          <a:lstStyle/>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Grand Jury</a:t>
            </a:r>
            <a:endParaRPr lang="en-US" sz="950" dirty="0"/>
          </a:p>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Evaluation</a:t>
            </a:r>
            <a:endParaRPr lang="en-US" sz="950" dirty="0"/>
          </a:p>
        </p:txBody>
      </p:sp>
      <p:sp>
        <p:nvSpPr>
          <p:cNvPr id="23" name="Text 19"/>
          <p:cNvSpPr/>
          <p:nvPr/>
        </p:nvSpPr>
        <p:spPr>
          <a:xfrm>
            <a:off x="7947508" y="3657600"/>
            <a:ext cx="137160" cy="457200"/>
          </a:xfrm>
          <a:prstGeom prst="rect">
            <a:avLst/>
          </a:prstGeom>
          <a:noFill/>
          <a:ln/>
        </p:spPr>
        <p:txBody>
          <a:bodyPr wrap="square" rtlCol="0" anchor="ctr"/>
          <a:lstStyle/>
          <a:p>
            <a:pPr marL="0" indent="0" algn="ctr">
              <a:buNone/>
            </a:pPr>
            <a:r>
              <a:rPr lang="en-US" sz="1600" dirty="0">
                <a:solidFill>
                  <a:srgbClr val="D89B3C"/>
                </a:solidFill>
                <a:latin typeface="Arial" pitchFamily="34" charset="0"/>
                <a:ea typeface="Arial" pitchFamily="34" charset="-122"/>
                <a:cs typeface="Arial" pitchFamily="34" charset="-120"/>
              </a:rPr>
              <a:t>›</a:t>
            </a:r>
            <a:endParaRPr lang="en-US" sz="1600" dirty="0"/>
          </a:p>
        </p:txBody>
      </p:sp>
      <p:sp>
        <p:nvSpPr>
          <p:cNvPr id="24" name="Shape 20"/>
          <p:cNvSpPr/>
          <p:nvPr/>
        </p:nvSpPr>
        <p:spPr>
          <a:xfrm>
            <a:off x="8084668" y="3429000"/>
            <a:ext cx="1783080" cy="868680"/>
          </a:xfrm>
          <a:prstGeom prst="roundRect">
            <a:avLst>
              <a:gd name="adj" fmla="val 6316"/>
            </a:avLst>
          </a:prstGeom>
          <a:solidFill>
            <a:srgbClr val="FFFFFF"/>
          </a:solidFill>
          <a:ln w="15875">
            <a:solidFill>
              <a:srgbClr val="D89B3C"/>
            </a:solidFill>
            <a:prstDash val="solid"/>
          </a:ln>
        </p:spPr>
      </p:sp>
      <p:sp>
        <p:nvSpPr>
          <p:cNvPr id="25" name="Text 21"/>
          <p:cNvSpPr/>
          <p:nvPr/>
        </p:nvSpPr>
        <p:spPr>
          <a:xfrm>
            <a:off x="8176108" y="3502152"/>
            <a:ext cx="457200" cy="365760"/>
          </a:xfrm>
          <a:prstGeom prst="rect">
            <a:avLst/>
          </a:prstGeom>
          <a:noFill/>
          <a:ln/>
        </p:spPr>
        <p:txBody>
          <a:bodyPr wrap="square" rtlCol="0" anchor="ctr"/>
          <a:lstStyle/>
          <a:p>
            <a:pPr marL="0" indent="0">
              <a:buNone/>
            </a:pPr>
            <a:r>
              <a:rPr lang="en-US" sz="1500" b="1" dirty="0">
                <a:solidFill>
                  <a:srgbClr val="D89B3C"/>
                </a:solidFill>
                <a:latin typeface="Arial" pitchFamily="34" charset="0"/>
                <a:ea typeface="Arial" pitchFamily="34" charset="-122"/>
                <a:cs typeface="Arial" pitchFamily="34" charset="-120"/>
              </a:rPr>
              <a:t>5</a:t>
            </a:r>
            <a:endParaRPr lang="en-US" sz="1500" dirty="0"/>
          </a:p>
        </p:txBody>
      </p:sp>
      <p:sp>
        <p:nvSpPr>
          <p:cNvPr id="26" name="Text 22"/>
          <p:cNvSpPr/>
          <p:nvPr/>
        </p:nvSpPr>
        <p:spPr>
          <a:xfrm>
            <a:off x="8176108" y="3794760"/>
            <a:ext cx="1600200" cy="457200"/>
          </a:xfrm>
          <a:prstGeom prst="rect">
            <a:avLst/>
          </a:prstGeom>
          <a:noFill/>
          <a:ln/>
        </p:spPr>
        <p:txBody>
          <a:bodyPr wrap="square" rtlCol="0" anchor="ctr"/>
          <a:lstStyle/>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Deliberation</a:t>
            </a:r>
            <a:endParaRPr lang="en-US" sz="950" dirty="0"/>
          </a:p>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&amp; Selection</a:t>
            </a:r>
            <a:endParaRPr lang="en-US" sz="950" dirty="0"/>
          </a:p>
        </p:txBody>
      </p:sp>
      <p:sp>
        <p:nvSpPr>
          <p:cNvPr id="27" name="Text 23"/>
          <p:cNvSpPr/>
          <p:nvPr/>
        </p:nvSpPr>
        <p:spPr>
          <a:xfrm>
            <a:off x="9867748" y="3657600"/>
            <a:ext cx="137160" cy="457200"/>
          </a:xfrm>
          <a:prstGeom prst="rect">
            <a:avLst/>
          </a:prstGeom>
          <a:noFill/>
          <a:ln/>
        </p:spPr>
        <p:txBody>
          <a:bodyPr wrap="square" rtlCol="0" anchor="ctr"/>
          <a:lstStyle/>
          <a:p>
            <a:pPr marL="0" indent="0" algn="ctr">
              <a:buNone/>
            </a:pPr>
            <a:r>
              <a:rPr lang="en-US" sz="1600" dirty="0">
                <a:solidFill>
                  <a:srgbClr val="D89B3C"/>
                </a:solidFill>
                <a:latin typeface="Arial" pitchFamily="34" charset="0"/>
                <a:ea typeface="Arial" pitchFamily="34" charset="-122"/>
                <a:cs typeface="Arial" pitchFamily="34" charset="-120"/>
              </a:rPr>
              <a:t>›</a:t>
            </a:r>
            <a:endParaRPr lang="en-US" sz="1600" dirty="0"/>
          </a:p>
        </p:txBody>
      </p:sp>
      <p:sp>
        <p:nvSpPr>
          <p:cNvPr id="28" name="Shape 24"/>
          <p:cNvSpPr/>
          <p:nvPr/>
        </p:nvSpPr>
        <p:spPr>
          <a:xfrm>
            <a:off x="10004908" y="3429000"/>
            <a:ext cx="1783080" cy="868680"/>
          </a:xfrm>
          <a:prstGeom prst="roundRect">
            <a:avLst>
              <a:gd name="adj" fmla="val 6316"/>
            </a:avLst>
          </a:prstGeom>
          <a:solidFill>
            <a:srgbClr val="FFFFFF"/>
          </a:solidFill>
          <a:ln w="15875">
            <a:solidFill>
              <a:srgbClr val="D89B3C"/>
            </a:solidFill>
            <a:prstDash val="solid"/>
          </a:ln>
        </p:spPr>
      </p:sp>
      <p:sp>
        <p:nvSpPr>
          <p:cNvPr id="29" name="Text 25"/>
          <p:cNvSpPr/>
          <p:nvPr/>
        </p:nvSpPr>
        <p:spPr>
          <a:xfrm>
            <a:off x="10096348" y="3502152"/>
            <a:ext cx="457200" cy="365760"/>
          </a:xfrm>
          <a:prstGeom prst="rect">
            <a:avLst/>
          </a:prstGeom>
          <a:noFill/>
          <a:ln/>
        </p:spPr>
        <p:txBody>
          <a:bodyPr wrap="square" rtlCol="0" anchor="ctr"/>
          <a:lstStyle/>
          <a:p>
            <a:pPr marL="0" indent="0">
              <a:buNone/>
            </a:pPr>
            <a:r>
              <a:rPr lang="en-US" sz="1500" b="1" dirty="0">
                <a:solidFill>
                  <a:srgbClr val="D89B3C"/>
                </a:solidFill>
                <a:latin typeface="Arial" pitchFamily="34" charset="0"/>
                <a:ea typeface="Arial" pitchFamily="34" charset="-122"/>
                <a:cs typeface="Arial" pitchFamily="34" charset="-120"/>
              </a:rPr>
              <a:t>6</a:t>
            </a:r>
            <a:endParaRPr lang="en-US" sz="1500" dirty="0"/>
          </a:p>
        </p:txBody>
      </p:sp>
      <p:sp>
        <p:nvSpPr>
          <p:cNvPr id="30" name="Text 26"/>
          <p:cNvSpPr/>
          <p:nvPr/>
        </p:nvSpPr>
        <p:spPr>
          <a:xfrm>
            <a:off x="10096348" y="3794760"/>
            <a:ext cx="1600200" cy="457200"/>
          </a:xfrm>
          <a:prstGeom prst="rect">
            <a:avLst/>
          </a:prstGeom>
          <a:noFill/>
          <a:ln/>
        </p:spPr>
        <p:txBody>
          <a:bodyPr wrap="square" rtlCol="0" anchor="ctr"/>
          <a:lstStyle/>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Winners</a:t>
            </a:r>
            <a:endParaRPr lang="en-US" sz="950" dirty="0"/>
          </a:p>
          <a:p>
            <a:pPr marL="0" indent="0">
              <a:lnSpc>
                <a:spcPct val="105000"/>
              </a:lnSpc>
              <a:buNone/>
            </a:pPr>
            <a:r>
              <a:rPr lang="en-US" sz="950" b="1" dirty="0">
                <a:solidFill>
                  <a:srgbClr val="1B2A56"/>
                </a:solidFill>
                <a:latin typeface="Calibri" pitchFamily="34" charset="0"/>
                <a:ea typeface="Calibri" pitchFamily="34" charset="-122"/>
                <a:cs typeface="Calibri" pitchFamily="34" charset="-120"/>
              </a:rPr>
              <a:t>&amp; Honours</a:t>
            </a:r>
            <a:endParaRPr lang="en-US" sz="950" dirty="0"/>
          </a:p>
        </p:txBody>
      </p:sp>
      <p:sp>
        <p:nvSpPr>
          <p:cNvPr id="31" name="Shape 27"/>
          <p:cNvSpPr/>
          <p:nvPr/>
        </p:nvSpPr>
        <p:spPr>
          <a:xfrm>
            <a:off x="883768" y="4709160"/>
            <a:ext cx="3291840" cy="777240"/>
          </a:xfrm>
          <a:prstGeom prst="roundRect">
            <a:avLst>
              <a:gd name="adj" fmla="val 9412"/>
            </a:avLst>
          </a:prstGeom>
          <a:solidFill>
            <a:srgbClr val="1B2A56"/>
          </a:solidFill>
          <a:ln/>
        </p:spPr>
        <p:txBody>
          <a:bodyPr/>
          <a:lstStyle/>
          <a:p>
            <a:endParaRPr lang="en-US" dirty="0"/>
          </a:p>
        </p:txBody>
      </p:sp>
      <p:sp>
        <p:nvSpPr>
          <p:cNvPr id="32" name="Shape 28"/>
          <p:cNvSpPr/>
          <p:nvPr/>
        </p:nvSpPr>
        <p:spPr>
          <a:xfrm>
            <a:off x="1066648" y="4882896"/>
            <a:ext cx="420624" cy="420624"/>
          </a:xfrm>
          <a:prstGeom prst="ellipse">
            <a:avLst/>
          </a:prstGeom>
          <a:solidFill>
            <a:srgbClr val="E5E4E2"/>
          </a:solidFill>
          <a:ln/>
        </p:spPr>
      </p:sp>
      <p:sp>
        <p:nvSpPr>
          <p:cNvPr id="33" name="Text 29"/>
          <p:cNvSpPr/>
          <p:nvPr/>
        </p:nvSpPr>
        <p:spPr>
          <a:xfrm>
            <a:off x="1615288" y="4709160"/>
            <a:ext cx="2377440" cy="777240"/>
          </a:xfrm>
          <a:prstGeom prst="rect">
            <a:avLst/>
          </a:prstGeom>
          <a:noFill/>
          <a:ln/>
        </p:spPr>
        <p:txBody>
          <a:bodyPr wrap="square" rtlCol="0" anchor="ctr"/>
          <a:lstStyle/>
          <a:p>
            <a:pPr marL="0" indent="0">
              <a:buNone/>
            </a:pPr>
            <a:r>
              <a:rPr lang="en-US" sz="1500" b="1" dirty="0">
                <a:solidFill>
                  <a:schemeClr val="bg1"/>
                </a:solidFill>
              </a:rPr>
              <a:t>Winner</a:t>
            </a:r>
          </a:p>
        </p:txBody>
      </p:sp>
      <p:sp>
        <p:nvSpPr>
          <p:cNvPr id="36" name="Text 32"/>
          <p:cNvSpPr/>
          <p:nvPr/>
        </p:nvSpPr>
        <p:spPr>
          <a:xfrm>
            <a:off x="5181448" y="4709160"/>
            <a:ext cx="2377440" cy="777240"/>
          </a:xfrm>
          <a:prstGeom prst="rect">
            <a:avLst/>
          </a:prstGeom>
          <a:noFill/>
          <a:ln/>
        </p:spPr>
        <p:txBody>
          <a:bodyPr wrap="square" rtlCol="0" anchor="ctr"/>
          <a:lstStyle/>
          <a:p>
            <a:pPr marL="0" indent="0">
              <a:buNone/>
            </a:pPr>
            <a:r>
              <a:rPr lang="en-US" sz="1500" b="1" kern="0" spc="100" dirty="0">
                <a:solidFill>
                  <a:srgbClr val="FFFFFF"/>
                </a:solidFill>
                <a:latin typeface="Arial" pitchFamily="34" charset="0"/>
                <a:ea typeface="Arial" pitchFamily="34" charset="-122"/>
                <a:cs typeface="Arial" pitchFamily="34" charset="-120"/>
              </a:rPr>
              <a:t>GOLD</a:t>
            </a:r>
            <a:endParaRPr lang="en-US" sz="1500" dirty="0"/>
          </a:p>
        </p:txBody>
      </p:sp>
      <p:sp>
        <p:nvSpPr>
          <p:cNvPr id="39" name="Text 35"/>
          <p:cNvSpPr/>
          <p:nvPr/>
        </p:nvSpPr>
        <p:spPr>
          <a:xfrm>
            <a:off x="8747608" y="4709160"/>
            <a:ext cx="2377440" cy="777240"/>
          </a:xfrm>
          <a:prstGeom prst="rect">
            <a:avLst/>
          </a:prstGeom>
          <a:noFill/>
          <a:ln/>
        </p:spPr>
        <p:txBody>
          <a:bodyPr wrap="square" rtlCol="0" anchor="ctr"/>
          <a:lstStyle/>
          <a:p>
            <a:pPr marL="0" indent="0">
              <a:buNone/>
            </a:pPr>
            <a:r>
              <a:rPr lang="en-US" sz="1500" b="1" kern="0" spc="100" dirty="0">
                <a:solidFill>
                  <a:srgbClr val="FFFFFF"/>
                </a:solidFill>
                <a:latin typeface="Arial" pitchFamily="34" charset="0"/>
                <a:ea typeface="Arial" pitchFamily="34" charset="-122"/>
                <a:cs typeface="Arial" pitchFamily="34" charset="-120"/>
              </a:rPr>
              <a:t>SILVER</a:t>
            </a:r>
            <a:endParaRPr lang="en-US" sz="1500" dirty="0"/>
          </a:p>
        </p:txBody>
      </p:sp>
      <p:sp>
        <p:nvSpPr>
          <p:cNvPr id="40" name="Text 36"/>
          <p:cNvSpPr/>
          <p:nvPr/>
        </p:nvSpPr>
        <p:spPr>
          <a:xfrm>
            <a:off x="502920" y="5669280"/>
            <a:ext cx="11185855" cy="365760"/>
          </a:xfrm>
          <a:prstGeom prst="rect">
            <a:avLst/>
          </a:prstGeom>
          <a:noFill/>
          <a:ln/>
        </p:spPr>
        <p:txBody>
          <a:bodyPr wrap="square" rtlCol="0" anchor="ctr"/>
          <a:lstStyle/>
          <a:p>
            <a:pPr marL="0" indent="0">
              <a:buNone/>
            </a:pPr>
            <a:r>
              <a:rPr lang="en-US" sz="1100" i="1" dirty="0">
                <a:solidFill>
                  <a:srgbClr val="757575"/>
                </a:solidFill>
                <a:latin typeface="Calibri" pitchFamily="34" charset="0"/>
                <a:ea typeface="Calibri" pitchFamily="34" charset="-122"/>
                <a:cs typeface="Calibri" pitchFamily="34" charset="-120"/>
              </a:rPr>
              <a:t>Award levels recognise the standard of achievement within each category, based on the Grand Jury's final assessment.</a:t>
            </a:r>
            <a:endParaRPr lang="en-US" sz="1100" dirty="0"/>
          </a:p>
        </p:txBody>
      </p:sp>
      <p:pic>
        <p:nvPicPr>
          <p:cNvPr id="41"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42" name="Text 37"/>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320040"/>
            <a:ext cx="351438" cy="1005840"/>
          </a:xfrm>
          <a:prstGeom prst="rect">
            <a:avLst/>
          </a:prstGeom>
        </p:spPr>
      </p:pic>
      <p:sp>
        <p:nvSpPr>
          <p:cNvPr id="4" name="Shape 0"/>
          <p:cNvSpPr/>
          <p:nvPr/>
        </p:nvSpPr>
        <p:spPr>
          <a:xfrm>
            <a:off x="1371600" y="566928"/>
            <a:ext cx="2651760" cy="384048"/>
          </a:xfrm>
          <a:prstGeom prst="roundRect">
            <a:avLst>
              <a:gd name="adj" fmla="val 19048"/>
            </a:avLst>
          </a:prstGeom>
          <a:solidFill>
            <a:srgbClr val="D89B3C"/>
          </a:solidFill>
          <a:ln/>
        </p:spPr>
      </p:sp>
      <p:sp>
        <p:nvSpPr>
          <p:cNvPr id="5" name="Text 1"/>
          <p:cNvSpPr/>
          <p:nvPr/>
        </p:nvSpPr>
        <p:spPr>
          <a:xfrm>
            <a:off x="1371600" y="566928"/>
            <a:ext cx="2651760" cy="384048"/>
          </a:xfrm>
          <a:prstGeom prst="rect">
            <a:avLst/>
          </a:prstGeom>
          <a:noFill/>
          <a:ln/>
        </p:spPr>
        <p:txBody>
          <a:bodyPr wrap="square" rtlCol="0" anchor="ctr"/>
          <a:lstStyle/>
          <a:p>
            <a:pPr marL="0" indent="0" algn="ctr">
              <a:buNone/>
            </a:pPr>
            <a:r>
              <a:rPr lang="en-US" sz="1250" b="1" kern="0" spc="100" dirty="0">
                <a:solidFill>
                  <a:srgbClr val="FFFFFF"/>
                </a:solidFill>
                <a:latin typeface="Arial" pitchFamily="34" charset="0"/>
                <a:ea typeface="Arial" pitchFamily="34" charset="-122"/>
                <a:cs typeface="Arial" pitchFamily="34" charset="-120"/>
              </a:rPr>
              <a:t>AWARD STRUCTURE</a:t>
            </a:r>
            <a:endParaRPr lang="en-US" sz="1250" dirty="0"/>
          </a:p>
        </p:txBody>
      </p:sp>
      <p:sp>
        <p:nvSpPr>
          <p:cNvPr id="6" name="Text 2"/>
          <p:cNvSpPr/>
          <p:nvPr/>
        </p:nvSpPr>
        <p:spPr>
          <a:xfrm>
            <a:off x="1371600" y="1069848"/>
            <a:ext cx="10317175" cy="685800"/>
          </a:xfrm>
          <a:prstGeom prst="rect">
            <a:avLst/>
          </a:prstGeom>
          <a:noFill/>
          <a:ln/>
        </p:spPr>
        <p:txBody>
          <a:bodyPr wrap="square" rtlCol="0" anchor="ctr"/>
          <a:lstStyle/>
          <a:p>
            <a:pPr marL="0" indent="0">
              <a:buNone/>
            </a:pPr>
            <a:r>
              <a:rPr lang="en-US" sz="2800" b="1" dirty="0">
                <a:solidFill>
                  <a:srgbClr val="1B2A56"/>
                </a:solidFill>
                <a:latin typeface="Arial" pitchFamily="34" charset="0"/>
                <a:ea typeface="Arial" pitchFamily="34" charset="-122"/>
                <a:cs typeface="Arial" pitchFamily="34" charset="-120"/>
              </a:rPr>
              <a:t>Award Categories &amp; Sub-Awards</a:t>
            </a:r>
            <a:endParaRPr lang="en-US" sz="2800" dirty="0"/>
          </a:p>
        </p:txBody>
      </p:sp>
      <p:sp>
        <p:nvSpPr>
          <p:cNvPr id="7" name="Shape 3"/>
          <p:cNvSpPr/>
          <p:nvPr/>
        </p:nvSpPr>
        <p:spPr>
          <a:xfrm>
            <a:off x="502920" y="1920240"/>
            <a:ext cx="5440680" cy="1874520"/>
          </a:xfrm>
          <a:prstGeom prst="roundRect">
            <a:avLst>
              <a:gd name="adj" fmla="val 3415"/>
            </a:avLst>
          </a:prstGeom>
          <a:solidFill>
            <a:srgbClr val="FFFFFF"/>
          </a:solidFill>
          <a:ln w="19050">
            <a:solidFill>
              <a:srgbClr val="46A2CB"/>
            </a:solidFill>
            <a:prstDash val="solid"/>
          </a:ln>
        </p:spPr>
      </p:sp>
      <p:sp>
        <p:nvSpPr>
          <p:cNvPr id="8" name="Shape 4"/>
          <p:cNvSpPr/>
          <p:nvPr/>
        </p:nvSpPr>
        <p:spPr>
          <a:xfrm>
            <a:off x="704088" y="2103120"/>
            <a:ext cx="1737360" cy="329184"/>
          </a:xfrm>
          <a:prstGeom prst="roundRect">
            <a:avLst>
              <a:gd name="adj" fmla="val 13889"/>
            </a:avLst>
          </a:prstGeom>
          <a:solidFill>
            <a:srgbClr val="46A2CB"/>
          </a:solidFill>
          <a:ln/>
        </p:spPr>
      </p:sp>
      <p:sp>
        <p:nvSpPr>
          <p:cNvPr id="9" name="Text 5"/>
          <p:cNvSpPr/>
          <p:nvPr/>
        </p:nvSpPr>
        <p:spPr>
          <a:xfrm>
            <a:off x="704088" y="2103120"/>
            <a:ext cx="1737360" cy="329184"/>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CATEGORY 1</a:t>
            </a:r>
            <a:endParaRPr lang="en-US" sz="1000" dirty="0"/>
          </a:p>
        </p:txBody>
      </p:sp>
      <p:sp>
        <p:nvSpPr>
          <p:cNvPr id="10" name="Text 6"/>
          <p:cNvSpPr/>
          <p:nvPr/>
        </p:nvSpPr>
        <p:spPr>
          <a:xfrm>
            <a:off x="2560320" y="2066544"/>
            <a:ext cx="3200400" cy="402336"/>
          </a:xfrm>
          <a:prstGeom prst="rect">
            <a:avLst/>
          </a:prstGeom>
          <a:noFill/>
          <a:ln/>
        </p:spPr>
        <p:txBody>
          <a:bodyPr wrap="square" rtlCol="0" anchor="ctr"/>
          <a:lstStyle/>
          <a:p>
            <a:pPr marL="0" indent="0">
              <a:buNone/>
            </a:pPr>
            <a:r>
              <a:rPr lang="en-US" sz="1500" b="1" dirty="0">
                <a:solidFill>
                  <a:srgbClr val="1B2A56"/>
                </a:solidFill>
                <a:latin typeface="Arial" pitchFamily="34" charset="0"/>
                <a:ea typeface="Arial" pitchFamily="34" charset="-122"/>
                <a:cs typeface="Arial" pitchFamily="34" charset="-120"/>
              </a:rPr>
              <a:t>PEOPLE FIRST</a:t>
            </a:r>
            <a:endParaRPr lang="en-US" sz="1500" dirty="0"/>
          </a:p>
        </p:txBody>
      </p:sp>
      <p:sp>
        <p:nvSpPr>
          <p:cNvPr id="11" name="Text 7"/>
          <p:cNvSpPr/>
          <p:nvPr/>
        </p:nvSpPr>
        <p:spPr>
          <a:xfrm>
            <a:off x="704088" y="2542032"/>
            <a:ext cx="5038344" cy="1143000"/>
          </a:xfrm>
          <a:prstGeom prst="rect">
            <a:avLst/>
          </a:prstGeom>
          <a:noFill/>
          <a:ln/>
        </p:spPr>
        <p:txBody>
          <a:bodyPr wrap="square" rtlCol="0" anchor="ctr"/>
          <a:lstStyle/>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1.1 MODEL FACTORY OF THE YEAR</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1.2 WOMEN IN LEADERSHIP AWARD</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1.3 COMMUNITY CHAMPION</a:t>
            </a:r>
            <a:endParaRPr lang="en-US" sz="1100" dirty="0"/>
          </a:p>
        </p:txBody>
      </p:sp>
      <p:sp>
        <p:nvSpPr>
          <p:cNvPr id="12" name="Shape 8"/>
          <p:cNvSpPr/>
          <p:nvPr/>
        </p:nvSpPr>
        <p:spPr>
          <a:xfrm>
            <a:off x="6263640" y="1920240"/>
            <a:ext cx="5440680" cy="1874520"/>
          </a:xfrm>
          <a:prstGeom prst="roundRect">
            <a:avLst>
              <a:gd name="adj" fmla="val 3415"/>
            </a:avLst>
          </a:prstGeom>
          <a:solidFill>
            <a:srgbClr val="FFFFFF"/>
          </a:solidFill>
          <a:ln w="19050">
            <a:solidFill>
              <a:srgbClr val="E13720"/>
            </a:solidFill>
            <a:prstDash val="solid"/>
          </a:ln>
        </p:spPr>
      </p:sp>
      <p:sp>
        <p:nvSpPr>
          <p:cNvPr id="13" name="Shape 9"/>
          <p:cNvSpPr/>
          <p:nvPr/>
        </p:nvSpPr>
        <p:spPr>
          <a:xfrm>
            <a:off x="6464808" y="2103120"/>
            <a:ext cx="1737360" cy="329184"/>
          </a:xfrm>
          <a:prstGeom prst="roundRect">
            <a:avLst>
              <a:gd name="adj" fmla="val 13889"/>
            </a:avLst>
          </a:prstGeom>
          <a:solidFill>
            <a:srgbClr val="E13720"/>
          </a:solidFill>
          <a:ln/>
        </p:spPr>
      </p:sp>
      <p:sp>
        <p:nvSpPr>
          <p:cNvPr id="14" name="Text 10"/>
          <p:cNvSpPr/>
          <p:nvPr/>
        </p:nvSpPr>
        <p:spPr>
          <a:xfrm>
            <a:off x="6464808" y="2103120"/>
            <a:ext cx="1737360" cy="329184"/>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CATEGORY 2</a:t>
            </a:r>
            <a:endParaRPr lang="en-US" sz="1000" dirty="0"/>
          </a:p>
        </p:txBody>
      </p:sp>
      <p:sp>
        <p:nvSpPr>
          <p:cNvPr id="15" name="Text 11"/>
          <p:cNvSpPr/>
          <p:nvPr/>
        </p:nvSpPr>
        <p:spPr>
          <a:xfrm>
            <a:off x="8321040" y="2066544"/>
            <a:ext cx="3200400" cy="402336"/>
          </a:xfrm>
          <a:prstGeom prst="rect">
            <a:avLst/>
          </a:prstGeom>
          <a:noFill/>
          <a:ln/>
        </p:spPr>
        <p:txBody>
          <a:bodyPr wrap="square" rtlCol="0" anchor="ctr"/>
          <a:lstStyle/>
          <a:p>
            <a:pPr marL="0" indent="0">
              <a:buNone/>
            </a:pPr>
            <a:r>
              <a:rPr lang="en-US" sz="1500" b="1" dirty="0">
                <a:solidFill>
                  <a:srgbClr val="1B2A56"/>
                </a:solidFill>
                <a:latin typeface="Arial" pitchFamily="34" charset="0"/>
                <a:ea typeface="Arial" pitchFamily="34" charset="-122"/>
                <a:cs typeface="Arial" pitchFamily="34" charset="-120"/>
              </a:rPr>
              <a:t>PLANET POSITIVE</a:t>
            </a:r>
            <a:endParaRPr lang="en-US" sz="1500" dirty="0"/>
          </a:p>
        </p:txBody>
      </p:sp>
      <p:sp>
        <p:nvSpPr>
          <p:cNvPr id="16" name="Text 12"/>
          <p:cNvSpPr/>
          <p:nvPr/>
        </p:nvSpPr>
        <p:spPr>
          <a:xfrm>
            <a:off x="6464808" y="2542032"/>
            <a:ext cx="5038344" cy="1143000"/>
          </a:xfrm>
          <a:prstGeom prst="rect">
            <a:avLst/>
          </a:prstGeom>
          <a:noFill/>
          <a:ln/>
        </p:spPr>
        <p:txBody>
          <a:bodyPr wrap="square" rtlCol="0" anchor="ctr"/>
          <a:lstStyle/>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2.1 SUSTAINABILITY LEADER OF THE YEAR</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2.2 WATER GUARDIAN</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2.3 CIRCULAR TEXTILE PIONEER</a:t>
            </a:r>
            <a:endParaRPr lang="en-US" sz="1100" dirty="0"/>
          </a:p>
        </p:txBody>
      </p:sp>
      <p:sp>
        <p:nvSpPr>
          <p:cNvPr id="17" name="Shape 13"/>
          <p:cNvSpPr/>
          <p:nvPr/>
        </p:nvSpPr>
        <p:spPr>
          <a:xfrm>
            <a:off x="502920" y="4050792"/>
            <a:ext cx="5440680" cy="1874520"/>
          </a:xfrm>
          <a:prstGeom prst="roundRect">
            <a:avLst>
              <a:gd name="adj" fmla="val 3415"/>
            </a:avLst>
          </a:prstGeom>
          <a:solidFill>
            <a:srgbClr val="FFFFFF"/>
          </a:solidFill>
          <a:ln w="19050">
            <a:solidFill>
              <a:srgbClr val="2F824A"/>
            </a:solidFill>
            <a:prstDash val="solid"/>
          </a:ln>
        </p:spPr>
      </p:sp>
      <p:sp>
        <p:nvSpPr>
          <p:cNvPr id="18" name="Shape 14"/>
          <p:cNvSpPr/>
          <p:nvPr/>
        </p:nvSpPr>
        <p:spPr>
          <a:xfrm>
            <a:off x="704088" y="4233672"/>
            <a:ext cx="1737360" cy="329184"/>
          </a:xfrm>
          <a:prstGeom prst="roundRect">
            <a:avLst>
              <a:gd name="adj" fmla="val 13889"/>
            </a:avLst>
          </a:prstGeom>
          <a:solidFill>
            <a:srgbClr val="2F824A"/>
          </a:solidFill>
          <a:ln/>
        </p:spPr>
      </p:sp>
      <p:sp>
        <p:nvSpPr>
          <p:cNvPr id="19" name="Text 15"/>
          <p:cNvSpPr/>
          <p:nvPr/>
        </p:nvSpPr>
        <p:spPr>
          <a:xfrm>
            <a:off x="704088" y="4233672"/>
            <a:ext cx="1737360" cy="329184"/>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CATEGORY 3</a:t>
            </a:r>
            <a:endParaRPr lang="en-US" sz="1000" dirty="0"/>
          </a:p>
        </p:txBody>
      </p:sp>
      <p:sp>
        <p:nvSpPr>
          <p:cNvPr id="20" name="Text 16"/>
          <p:cNvSpPr/>
          <p:nvPr/>
        </p:nvSpPr>
        <p:spPr>
          <a:xfrm>
            <a:off x="2560320" y="4197096"/>
            <a:ext cx="3200400" cy="402336"/>
          </a:xfrm>
          <a:prstGeom prst="rect">
            <a:avLst/>
          </a:prstGeom>
          <a:noFill/>
          <a:ln/>
        </p:spPr>
        <p:txBody>
          <a:bodyPr wrap="square" rtlCol="0" anchor="ctr"/>
          <a:lstStyle/>
          <a:p>
            <a:pPr marL="0" indent="0">
              <a:buNone/>
            </a:pPr>
            <a:r>
              <a:rPr lang="en-US" sz="1500" b="1" dirty="0">
                <a:solidFill>
                  <a:srgbClr val="1B2A56"/>
                </a:solidFill>
                <a:latin typeface="Arial" pitchFamily="34" charset="0"/>
                <a:ea typeface="Arial" pitchFamily="34" charset="-122"/>
                <a:cs typeface="Arial" pitchFamily="34" charset="-120"/>
              </a:rPr>
              <a:t>NEXT FRONTIER</a:t>
            </a:r>
            <a:endParaRPr lang="en-US" sz="1500" dirty="0"/>
          </a:p>
        </p:txBody>
      </p:sp>
      <p:sp>
        <p:nvSpPr>
          <p:cNvPr id="21" name="Text 17"/>
          <p:cNvSpPr/>
          <p:nvPr/>
        </p:nvSpPr>
        <p:spPr>
          <a:xfrm>
            <a:off x="704088" y="4672584"/>
            <a:ext cx="5038344" cy="1143000"/>
          </a:xfrm>
          <a:prstGeom prst="rect">
            <a:avLst/>
          </a:prstGeom>
          <a:noFill/>
          <a:ln/>
        </p:spPr>
        <p:txBody>
          <a:bodyPr wrap="square" rtlCol="0" anchor="ctr"/>
          <a:lstStyle/>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3.1 BUSINESS INNOVATOR OF THE YEAR</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3.2 FUTURE-READY AWARD</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3.3 WORKER-CENTRIC INNOVATION</a:t>
            </a:r>
            <a:endParaRPr lang="en-US" sz="1100" dirty="0"/>
          </a:p>
        </p:txBody>
      </p:sp>
      <p:sp>
        <p:nvSpPr>
          <p:cNvPr id="22" name="Shape 18"/>
          <p:cNvSpPr/>
          <p:nvPr/>
        </p:nvSpPr>
        <p:spPr>
          <a:xfrm>
            <a:off x="6263640" y="4050792"/>
            <a:ext cx="5440680" cy="1874520"/>
          </a:xfrm>
          <a:prstGeom prst="roundRect">
            <a:avLst>
              <a:gd name="adj" fmla="val 3415"/>
            </a:avLst>
          </a:prstGeom>
          <a:solidFill>
            <a:srgbClr val="FFFFFF"/>
          </a:solidFill>
          <a:ln w="19050">
            <a:solidFill>
              <a:srgbClr val="34348C"/>
            </a:solidFill>
            <a:prstDash val="solid"/>
          </a:ln>
        </p:spPr>
      </p:sp>
      <p:sp>
        <p:nvSpPr>
          <p:cNvPr id="23" name="Shape 19"/>
          <p:cNvSpPr/>
          <p:nvPr/>
        </p:nvSpPr>
        <p:spPr>
          <a:xfrm>
            <a:off x="6464808" y="4233672"/>
            <a:ext cx="1737360" cy="329184"/>
          </a:xfrm>
          <a:prstGeom prst="roundRect">
            <a:avLst>
              <a:gd name="adj" fmla="val 13889"/>
            </a:avLst>
          </a:prstGeom>
          <a:solidFill>
            <a:srgbClr val="34348C"/>
          </a:solidFill>
          <a:ln/>
        </p:spPr>
      </p:sp>
      <p:sp>
        <p:nvSpPr>
          <p:cNvPr id="24" name="Text 20"/>
          <p:cNvSpPr/>
          <p:nvPr/>
        </p:nvSpPr>
        <p:spPr>
          <a:xfrm>
            <a:off x="6464808" y="4233672"/>
            <a:ext cx="1737360" cy="329184"/>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CATEGORY 4</a:t>
            </a:r>
            <a:endParaRPr lang="en-US" sz="1000" dirty="0"/>
          </a:p>
        </p:txBody>
      </p:sp>
      <p:sp>
        <p:nvSpPr>
          <p:cNvPr id="25" name="Text 21"/>
          <p:cNvSpPr/>
          <p:nvPr/>
        </p:nvSpPr>
        <p:spPr>
          <a:xfrm>
            <a:off x="8321040" y="4197096"/>
            <a:ext cx="3200400" cy="402336"/>
          </a:xfrm>
          <a:prstGeom prst="rect">
            <a:avLst/>
          </a:prstGeom>
          <a:noFill/>
          <a:ln/>
        </p:spPr>
        <p:txBody>
          <a:bodyPr wrap="square" rtlCol="0" anchor="ctr"/>
          <a:lstStyle/>
          <a:p>
            <a:pPr marL="0" indent="0">
              <a:buNone/>
            </a:pPr>
            <a:r>
              <a:rPr lang="en-US" sz="1500" b="1" dirty="0">
                <a:solidFill>
                  <a:srgbClr val="1B2A56"/>
                </a:solidFill>
                <a:latin typeface="Arial" pitchFamily="34" charset="0"/>
                <a:ea typeface="Arial" pitchFamily="34" charset="-122"/>
                <a:cs typeface="Arial" pitchFamily="34" charset="-120"/>
              </a:rPr>
              <a:t>RISING STRENGTH</a:t>
            </a:r>
            <a:endParaRPr lang="en-US" sz="1500" dirty="0"/>
          </a:p>
        </p:txBody>
      </p:sp>
      <p:sp>
        <p:nvSpPr>
          <p:cNvPr id="26" name="Text 22"/>
          <p:cNvSpPr/>
          <p:nvPr/>
        </p:nvSpPr>
        <p:spPr>
          <a:xfrm>
            <a:off x="6464808" y="4672584"/>
            <a:ext cx="5038344" cy="1143000"/>
          </a:xfrm>
          <a:prstGeom prst="rect">
            <a:avLst/>
          </a:prstGeom>
          <a:noFill/>
          <a:ln/>
        </p:spPr>
        <p:txBody>
          <a:bodyPr wrap="square" rtlCol="0" anchor="ctr"/>
          <a:lstStyle/>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4.1 SMALL FACTORY, BIG IMPACT AWARD</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4.2 RESOURCEFUL INNOVATOR AWARD</a:t>
            </a:r>
            <a:endParaRPr lang="en-US" sz="1100" dirty="0"/>
          </a:p>
          <a:p>
            <a:pPr marL="342900" indent="-342900">
              <a:lnSpc>
                <a:spcPct val="120000"/>
              </a:lnSpc>
              <a:buSzPct val="100000"/>
              <a:buChar char="•"/>
            </a:pPr>
            <a:r>
              <a:rPr lang="en-US" sz="1100" dirty="0">
                <a:solidFill>
                  <a:srgbClr val="444444"/>
                </a:solidFill>
                <a:latin typeface="Calibri" pitchFamily="34" charset="0"/>
                <a:ea typeface="Calibri" pitchFamily="34" charset="-122"/>
                <a:cs typeface="Calibri" pitchFamily="34" charset="-120"/>
              </a:rPr>
              <a:t>4.3 GROWING RESPONSIBLY AWARD</a:t>
            </a:r>
            <a:endParaRPr lang="en-US" sz="1100" dirty="0"/>
          </a:p>
        </p:txBody>
      </p:sp>
      <p:pic>
        <p:nvPicPr>
          <p:cNvPr id="2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28" name="Text 2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46A2CB"/>
          </a:solidFill>
          <a:ln/>
        </p:spPr>
      </p:sp>
      <p:sp>
        <p:nvSpPr>
          <p:cNvPr id="4" name="Shape 1"/>
          <p:cNvSpPr/>
          <p:nvPr/>
        </p:nvSpPr>
        <p:spPr>
          <a:xfrm>
            <a:off x="6095848" y="0"/>
            <a:ext cx="6095848" cy="128016"/>
          </a:xfrm>
          <a:prstGeom prst="rect">
            <a:avLst/>
          </a:prstGeom>
          <a:solidFill>
            <a:srgbClr val="473D86"/>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46A2CB"/>
                </a:solidFill>
                <a:latin typeface="Arial" pitchFamily="34" charset="0"/>
                <a:ea typeface="Arial" pitchFamily="34" charset="-122"/>
                <a:cs typeface="Arial" pitchFamily="34" charset="-120"/>
              </a:rPr>
              <a:t>CATEGORY 1 · PEOPLE FIRST</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1.1  MODEL FACTORY OF THE YEAR</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demonstrates outstanding overall performance in workplace safety, infrastructure, worker facilities, factory layout, cleanliness and ergonomics, creating a modern, safe, healthy and worker-friendly working environment.</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473D86"/>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1755648"/>
            <a:ext cx="128016" cy="128016"/>
          </a:xfrm>
          <a:prstGeom prst="rect">
            <a:avLst/>
          </a:prstGeom>
          <a:solidFill>
            <a:srgbClr val="FFFFFF"/>
          </a:solidFill>
          <a:ln w="12700">
            <a:solidFill>
              <a:srgbClr val="46A2CB"/>
            </a:solidFill>
            <a:prstDash val="solid"/>
          </a:ln>
        </p:spPr>
      </p:sp>
      <p:sp>
        <p:nvSpPr>
          <p:cNvPr id="10" name="Text 7"/>
          <p:cNvSpPr/>
          <p:nvPr/>
        </p:nvSpPr>
        <p:spPr>
          <a:xfrm>
            <a:off x="722376" y="171907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Overall condition, maintenance and structural safety of the factory building</a:t>
            </a:r>
            <a:endParaRPr lang="en-US" sz="1300" dirty="0"/>
          </a:p>
        </p:txBody>
      </p:sp>
      <p:sp>
        <p:nvSpPr>
          <p:cNvPr id="11" name="Shape 8"/>
          <p:cNvSpPr/>
          <p:nvPr/>
        </p:nvSpPr>
        <p:spPr>
          <a:xfrm>
            <a:off x="502920" y="2373884"/>
            <a:ext cx="128016" cy="128016"/>
          </a:xfrm>
          <a:prstGeom prst="rect">
            <a:avLst/>
          </a:prstGeom>
          <a:solidFill>
            <a:srgbClr val="FFFFFF"/>
          </a:solidFill>
          <a:ln w="12700">
            <a:solidFill>
              <a:srgbClr val="46A2CB"/>
            </a:solidFill>
            <a:prstDash val="solid"/>
          </a:ln>
        </p:spPr>
      </p:sp>
      <p:sp>
        <p:nvSpPr>
          <p:cNvPr id="12" name="Text 9"/>
          <p:cNvSpPr/>
          <p:nvPr/>
        </p:nvSpPr>
        <p:spPr>
          <a:xfrm>
            <a:off x="722376" y="2337308"/>
            <a:ext cx="5236312" cy="639318"/>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Availability and validity of required licences, permits and approvals, including building, factory layout, environmental and fire safety approvals</a:t>
            </a:r>
            <a:endParaRPr lang="en-US" sz="1300" dirty="0"/>
          </a:p>
        </p:txBody>
      </p:sp>
      <p:sp>
        <p:nvSpPr>
          <p:cNvPr id="13" name="Shape 10"/>
          <p:cNvSpPr/>
          <p:nvPr/>
        </p:nvSpPr>
        <p:spPr>
          <a:xfrm>
            <a:off x="502920" y="3186938"/>
            <a:ext cx="128016" cy="128016"/>
          </a:xfrm>
          <a:prstGeom prst="rect">
            <a:avLst/>
          </a:prstGeom>
          <a:solidFill>
            <a:srgbClr val="FFFFFF"/>
          </a:solidFill>
          <a:ln w="12700">
            <a:solidFill>
              <a:srgbClr val="46A2CB"/>
            </a:solidFill>
            <a:prstDash val="solid"/>
          </a:ln>
        </p:spPr>
      </p:sp>
      <p:sp>
        <p:nvSpPr>
          <p:cNvPr id="14" name="Text 11"/>
          <p:cNvSpPr/>
          <p:nvPr/>
        </p:nvSpPr>
        <p:spPr>
          <a:xfrm>
            <a:off x="722376" y="315036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Adequacy of factory layout, including safe and efficient placement of machines and work areas</a:t>
            </a:r>
            <a:endParaRPr lang="en-US" sz="1300" dirty="0"/>
          </a:p>
        </p:txBody>
      </p:sp>
      <p:sp>
        <p:nvSpPr>
          <p:cNvPr id="15" name="Shape 12"/>
          <p:cNvSpPr/>
          <p:nvPr/>
        </p:nvSpPr>
        <p:spPr>
          <a:xfrm>
            <a:off x="502920" y="3805174"/>
            <a:ext cx="128016" cy="128016"/>
          </a:xfrm>
          <a:prstGeom prst="rect">
            <a:avLst/>
          </a:prstGeom>
          <a:solidFill>
            <a:srgbClr val="FFFFFF"/>
          </a:solidFill>
          <a:ln w="12700">
            <a:solidFill>
              <a:srgbClr val="46A2CB"/>
            </a:solidFill>
            <a:prstDash val="solid"/>
          </a:ln>
        </p:spPr>
      </p:sp>
      <p:sp>
        <p:nvSpPr>
          <p:cNvPr id="16" name="Text 13"/>
          <p:cNvSpPr/>
          <p:nvPr/>
        </p:nvSpPr>
        <p:spPr>
          <a:xfrm>
            <a:off x="722376" y="376859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Safe, clear and unobstructed passageways, aisles and emergency escape routes</a:t>
            </a:r>
            <a:endParaRPr lang="en-US" sz="1300" dirty="0"/>
          </a:p>
        </p:txBody>
      </p:sp>
      <p:sp>
        <p:nvSpPr>
          <p:cNvPr id="17" name="Shape 14"/>
          <p:cNvSpPr/>
          <p:nvPr/>
        </p:nvSpPr>
        <p:spPr>
          <a:xfrm>
            <a:off x="502920" y="4423410"/>
            <a:ext cx="128016" cy="128016"/>
          </a:xfrm>
          <a:prstGeom prst="rect">
            <a:avLst/>
          </a:prstGeom>
          <a:solidFill>
            <a:srgbClr val="FFFFFF"/>
          </a:solidFill>
          <a:ln w="12700">
            <a:solidFill>
              <a:srgbClr val="46A2CB"/>
            </a:solidFill>
            <a:prstDash val="solid"/>
          </a:ln>
        </p:spPr>
      </p:sp>
      <p:sp>
        <p:nvSpPr>
          <p:cNvPr id="18" name="Text 15"/>
          <p:cNvSpPr/>
          <p:nvPr/>
        </p:nvSpPr>
        <p:spPr>
          <a:xfrm>
            <a:off x="722376" y="438683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Adequacy and accessibility of staircases, emergency exits and evacuation arrangements</a:t>
            </a:r>
            <a:endParaRPr lang="en-US" sz="1300" dirty="0"/>
          </a:p>
        </p:txBody>
      </p:sp>
      <p:sp>
        <p:nvSpPr>
          <p:cNvPr id="19" name="Shape 16"/>
          <p:cNvSpPr/>
          <p:nvPr/>
        </p:nvSpPr>
        <p:spPr>
          <a:xfrm>
            <a:off x="502920" y="5041646"/>
            <a:ext cx="128016" cy="128016"/>
          </a:xfrm>
          <a:prstGeom prst="rect">
            <a:avLst/>
          </a:prstGeom>
          <a:solidFill>
            <a:srgbClr val="FFFFFF"/>
          </a:solidFill>
          <a:ln w="12700">
            <a:solidFill>
              <a:srgbClr val="46A2CB"/>
            </a:solidFill>
            <a:prstDash val="solid"/>
          </a:ln>
        </p:spPr>
      </p:sp>
      <p:sp>
        <p:nvSpPr>
          <p:cNvPr id="20" name="Text 17"/>
          <p:cNvSpPr/>
          <p:nvPr/>
        </p:nvSpPr>
        <p:spPr>
          <a:xfrm>
            <a:off x="722376" y="500507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fire prevention, protection and emergency preparedness measures</a:t>
            </a:r>
            <a:endParaRPr lang="en-US" sz="1300" dirty="0"/>
          </a:p>
        </p:txBody>
      </p:sp>
      <p:sp>
        <p:nvSpPr>
          <p:cNvPr id="21" name="Shape 18"/>
          <p:cNvSpPr/>
          <p:nvPr/>
        </p:nvSpPr>
        <p:spPr>
          <a:xfrm>
            <a:off x="502920" y="5659882"/>
            <a:ext cx="128016" cy="128016"/>
          </a:xfrm>
          <a:prstGeom prst="rect">
            <a:avLst/>
          </a:prstGeom>
          <a:solidFill>
            <a:srgbClr val="FFFFFF"/>
          </a:solidFill>
          <a:ln w="12700">
            <a:solidFill>
              <a:srgbClr val="46A2CB"/>
            </a:solidFill>
            <a:prstDash val="solid"/>
          </a:ln>
        </p:spPr>
      </p:sp>
      <p:sp>
        <p:nvSpPr>
          <p:cNvPr id="22" name="Text 19"/>
          <p:cNvSpPr/>
          <p:nvPr/>
        </p:nvSpPr>
        <p:spPr>
          <a:xfrm>
            <a:off x="722376" y="5623306"/>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Electrical safety measures and regular inspection/maintenance</a:t>
            </a:r>
            <a:endParaRPr lang="en-US" sz="1300" dirty="0"/>
          </a:p>
        </p:txBody>
      </p:sp>
      <p:sp>
        <p:nvSpPr>
          <p:cNvPr id="23" name="Shape 20"/>
          <p:cNvSpPr/>
          <p:nvPr/>
        </p:nvSpPr>
        <p:spPr>
          <a:xfrm>
            <a:off x="502920" y="6083300"/>
            <a:ext cx="128016" cy="128016"/>
          </a:xfrm>
          <a:prstGeom prst="rect">
            <a:avLst/>
          </a:prstGeom>
          <a:solidFill>
            <a:srgbClr val="FFFFFF"/>
          </a:solidFill>
          <a:ln w="12700">
            <a:solidFill>
              <a:srgbClr val="46A2CB"/>
            </a:solidFill>
            <a:prstDash val="solid"/>
          </a:ln>
        </p:spPr>
      </p:sp>
      <p:sp>
        <p:nvSpPr>
          <p:cNvPr id="24" name="Text 21"/>
          <p:cNvSpPr/>
          <p:nvPr/>
        </p:nvSpPr>
        <p:spPr>
          <a:xfrm>
            <a:off x="722376" y="604672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Machine safety, including appropriate guarding and safe operating practices</a:t>
            </a:r>
            <a:endParaRPr lang="en-US" sz="1300" dirty="0"/>
          </a:p>
        </p:txBody>
      </p:sp>
      <p:sp>
        <p:nvSpPr>
          <p:cNvPr id="25" name="Shape 22"/>
          <p:cNvSpPr/>
          <p:nvPr/>
        </p:nvSpPr>
        <p:spPr>
          <a:xfrm>
            <a:off x="6233008" y="1755648"/>
            <a:ext cx="128016" cy="128016"/>
          </a:xfrm>
          <a:prstGeom prst="rect">
            <a:avLst/>
          </a:prstGeom>
          <a:solidFill>
            <a:srgbClr val="FFFFFF"/>
          </a:solidFill>
          <a:ln w="12700">
            <a:solidFill>
              <a:srgbClr val="46A2CB"/>
            </a:solidFill>
            <a:prstDash val="solid"/>
          </a:ln>
        </p:spPr>
      </p:sp>
      <p:sp>
        <p:nvSpPr>
          <p:cNvPr id="26" name="Text 23"/>
          <p:cNvSpPr/>
          <p:nvPr/>
        </p:nvSpPr>
        <p:spPr>
          <a:xfrm>
            <a:off x="6452464" y="171907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Safe storage, handling and management of chemicals and hazardous materials</a:t>
            </a:r>
            <a:endParaRPr lang="en-US" sz="1300" dirty="0"/>
          </a:p>
        </p:txBody>
      </p:sp>
      <p:sp>
        <p:nvSpPr>
          <p:cNvPr id="27" name="Shape 24"/>
          <p:cNvSpPr/>
          <p:nvPr/>
        </p:nvSpPr>
        <p:spPr>
          <a:xfrm>
            <a:off x="6233008" y="2373884"/>
            <a:ext cx="128016" cy="128016"/>
          </a:xfrm>
          <a:prstGeom prst="rect">
            <a:avLst/>
          </a:prstGeom>
          <a:solidFill>
            <a:srgbClr val="FFFFFF"/>
          </a:solidFill>
          <a:ln w="12700">
            <a:solidFill>
              <a:srgbClr val="46A2CB"/>
            </a:solidFill>
            <a:prstDash val="solid"/>
          </a:ln>
        </p:spPr>
      </p:sp>
      <p:sp>
        <p:nvSpPr>
          <p:cNvPr id="28" name="Text 25"/>
          <p:cNvSpPr/>
          <p:nvPr/>
        </p:nvSpPr>
        <p:spPr>
          <a:xfrm>
            <a:off x="6452464" y="2337308"/>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Adequate ventilation, cooling, lighting and noise control</a:t>
            </a:r>
            <a:endParaRPr lang="en-US" sz="1300" dirty="0"/>
          </a:p>
        </p:txBody>
      </p:sp>
      <p:sp>
        <p:nvSpPr>
          <p:cNvPr id="29" name="Shape 26"/>
          <p:cNvSpPr/>
          <p:nvPr/>
        </p:nvSpPr>
        <p:spPr>
          <a:xfrm>
            <a:off x="6233008" y="2797302"/>
            <a:ext cx="128016" cy="128016"/>
          </a:xfrm>
          <a:prstGeom prst="rect">
            <a:avLst/>
          </a:prstGeom>
          <a:solidFill>
            <a:srgbClr val="FFFFFF"/>
          </a:solidFill>
          <a:ln w="12700">
            <a:solidFill>
              <a:srgbClr val="46A2CB"/>
            </a:solidFill>
            <a:prstDash val="solid"/>
          </a:ln>
        </p:spPr>
      </p:sp>
      <p:sp>
        <p:nvSpPr>
          <p:cNvPr id="30" name="Text 27"/>
          <p:cNvSpPr/>
          <p:nvPr/>
        </p:nvSpPr>
        <p:spPr>
          <a:xfrm>
            <a:off x="6452464" y="2760726"/>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Good housekeeping, cleanliness and workplace hygiene</a:t>
            </a:r>
            <a:endParaRPr lang="en-US" sz="1300" dirty="0"/>
          </a:p>
        </p:txBody>
      </p:sp>
      <p:sp>
        <p:nvSpPr>
          <p:cNvPr id="31" name="Shape 28"/>
          <p:cNvSpPr/>
          <p:nvPr/>
        </p:nvSpPr>
        <p:spPr>
          <a:xfrm>
            <a:off x="6233008" y="3220720"/>
            <a:ext cx="128016" cy="128016"/>
          </a:xfrm>
          <a:prstGeom prst="rect">
            <a:avLst/>
          </a:prstGeom>
          <a:solidFill>
            <a:srgbClr val="FFFFFF"/>
          </a:solidFill>
          <a:ln w="12700">
            <a:solidFill>
              <a:srgbClr val="46A2CB"/>
            </a:solidFill>
            <a:prstDash val="solid"/>
          </a:ln>
        </p:spPr>
      </p:sp>
      <p:sp>
        <p:nvSpPr>
          <p:cNvPr id="32" name="Text 29"/>
          <p:cNvSpPr/>
          <p:nvPr/>
        </p:nvSpPr>
        <p:spPr>
          <a:xfrm>
            <a:off x="6452464" y="318414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Identification and reduction of ergonomic risks through workplace assessment and improvements</a:t>
            </a:r>
            <a:endParaRPr lang="en-US" sz="1300" dirty="0"/>
          </a:p>
        </p:txBody>
      </p:sp>
      <p:sp>
        <p:nvSpPr>
          <p:cNvPr id="33" name="Shape 30"/>
          <p:cNvSpPr/>
          <p:nvPr/>
        </p:nvSpPr>
        <p:spPr>
          <a:xfrm>
            <a:off x="6233008" y="3838956"/>
            <a:ext cx="128016" cy="128016"/>
          </a:xfrm>
          <a:prstGeom prst="rect">
            <a:avLst/>
          </a:prstGeom>
          <a:solidFill>
            <a:srgbClr val="FFFFFF"/>
          </a:solidFill>
          <a:ln w="12700">
            <a:solidFill>
              <a:srgbClr val="46A2CB"/>
            </a:solidFill>
            <a:prstDash val="solid"/>
          </a:ln>
        </p:spPr>
      </p:sp>
      <p:sp>
        <p:nvSpPr>
          <p:cNvPr id="34" name="Text 31"/>
          <p:cNvSpPr/>
          <p:nvPr/>
        </p:nvSpPr>
        <p:spPr>
          <a:xfrm>
            <a:off x="6452464" y="3802380"/>
            <a:ext cx="5236312" cy="639318"/>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Quality, availability and accessibility of worker facilities, including medical services, childcare/daycare, canteen, rest areas, drinking water and sanitation</a:t>
            </a:r>
            <a:endParaRPr lang="en-US" sz="1300" dirty="0"/>
          </a:p>
        </p:txBody>
      </p:sp>
      <p:sp>
        <p:nvSpPr>
          <p:cNvPr id="35" name="Shape 32"/>
          <p:cNvSpPr/>
          <p:nvPr/>
        </p:nvSpPr>
        <p:spPr>
          <a:xfrm>
            <a:off x="6233008" y="4652010"/>
            <a:ext cx="128016" cy="128016"/>
          </a:xfrm>
          <a:prstGeom prst="rect">
            <a:avLst/>
          </a:prstGeom>
          <a:solidFill>
            <a:srgbClr val="FFFFFF"/>
          </a:solidFill>
          <a:ln w="12700">
            <a:solidFill>
              <a:srgbClr val="46A2CB"/>
            </a:solidFill>
            <a:prstDash val="solid"/>
          </a:ln>
        </p:spPr>
      </p:sp>
      <p:sp>
        <p:nvSpPr>
          <p:cNvPr id="36" name="Text 33"/>
          <p:cNvSpPr/>
          <p:nvPr/>
        </p:nvSpPr>
        <p:spPr>
          <a:xfrm>
            <a:off x="6452464" y="461543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and functional participation, safety and anti-harassment committees</a:t>
            </a:r>
            <a:endParaRPr lang="en-US" sz="1300" dirty="0"/>
          </a:p>
        </p:txBody>
      </p:sp>
      <p:sp>
        <p:nvSpPr>
          <p:cNvPr id="37" name="Shape 34"/>
          <p:cNvSpPr/>
          <p:nvPr/>
        </p:nvSpPr>
        <p:spPr>
          <a:xfrm>
            <a:off x="6233008" y="5270246"/>
            <a:ext cx="128016" cy="128016"/>
          </a:xfrm>
          <a:prstGeom prst="rect">
            <a:avLst/>
          </a:prstGeom>
          <a:solidFill>
            <a:srgbClr val="FFFFFF"/>
          </a:solidFill>
          <a:ln w="12700">
            <a:solidFill>
              <a:srgbClr val="46A2CB"/>
            </a:solidFill>
            <a:prstDash val="solid"/>
          </a:ln>
        </p:spPr>
      </p:sp>
      <p:sp>
        <p:nvSpPr>
          <p:cNvPr id="38" name="Text 35"/>
          <p:cNvSpPr/>
          <p:nvPr/>
        </p:nvSpPr>
        <p:spPr>
          <a:xfrm>
            <a:off x="6452464" y="5233670"/>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Proper segregation, handling and disposal of workplace waste</a:t>
            </a:r>
            <a:endParaRPr lang="en-US" sz="1300" dirty="0"/>
          </a:p>
        </p:txBody>
      </p:sp>
      <p:sp>
        <p:nvSpPr>
          <p:cNvPr id="39" name="Shape 36"/>
          <p:cNvSpPr/>
          <p:nvPr/>
        </p:nvSpPr>
        <p:spPr>
          <a:xfrm>
            <a:off x="6233008" y="5693664"/>
            <a:ext cx="128016" cy="128016"/>
          </a:xfrm>
          <a:prstGeom prst="rect">
            <a:avLst/>
          </a:prstGeom>
          <a:solidFill>
            <a:srgbClr val="FFFFFF"/>
          </a:solidFill>
          <a:ln w="12700">
            <a:solidFill>
              <a:srgbClr val="46A2CB"/>
            </a:solidFill>
            <a:prstDash val="solid"/>
          </a:ln>
        </p:spPr>
      </p:sp>
      <p:sp>
        <p:nvSpPr>
          <p:cNvPr id="40" name="Text 37"/>
          <p:cNvSpPr/>
          <p:nvPr/>
        </p:nvSpPr>
        <p:spPr>
          <a:xfrm>
            <a:off x="6452464" y="565708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regular monitoring, corrective actions and continuous improvement in workplace safety and worker wellbeing</a:t>
            </a:r>
            <a:endParaRPr lang="en-US" sz="1300" dirty="0"/>
          </a:p>
        </p:txBody>
      </p:sp>
      <p:pic>
        <p:nvPicPr>
          <p:cNvPr id="41"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42" name="Text 38"/>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46A2CB"/>
          </a:solidFill>
          <a:ln/>
        </p:spPr>
      </p:sp>
      <p:sp>
        <p:nvSpPr>
          <p:cNvPr id="4" name="Shape 1"/>
          <p:cNvSpPr/>
          <p:nvPr/>
        </p:nvSpPr>
        <p:spPr>
          <a:xfrm>
            <a:off x="6095848" y="0"/>
            <a:ext cx="6095848" cy="128016"/>
          </a:xfrm>
          <a:prstGeom prst="rect">
            <a:avLst/>
          </a:prstGeom>
          <a:solidFill>
            <a:srgbClr val="473D86"/>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46A2CB"/>
                </a:solidFill>
                <a:latin typeface="Arial" pitchFamily="34" charset="0"/>
                <a:ea typeface="Arial" pitchFamily="34" charset="-122"/>
                <a:cs typeface="Arial" pitchFamily="34" charset="-120"/>
              </a:rPr>
              <a:t>CATEGORY 1 · PEOPLE FIRST</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1.2  WOMEN IN LEADERSHIP AWARD</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Recognizing a factory that demonstrates measurable progress in advancing women from operational roles into supervisory, managerial and leadership positions while creating a safe, inclusive and supportive working environment.</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473D86"/>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129282"/>
            <a:ext cx="128016" cy="128016"/>
          </a:xfrm>
          <a:prstGeom prst="rect">
            <a:avLst/>
          </a:prstGeom>
          <a:solidFill>
            <a:srgbClr val="FFFFFF"/>
          </a:solidFill>
          <a:ln w="12700">
            <a:solidFill>
              <a:srgbClr val="46A2CB"/>
            </a:solidFill>
            <a:prstDash val="solid"/>
          </a:ln>
        </p:spPr>
      </p:sp>
      <p:sp>
        <p:nvSpPr>
          <p:cNvPr id="10" name="Text 7"/>
          <p:cNvSpPr/>
          <p:nvPr/>
        </p:nvSpPr>
        <p:spPr>
          <a:xfrm>
            <a:off x="722376" y="209270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Gender equality policy and integration of gender equality into relevant company policies and practices</a:t>
            </a:r>
            <a:endParaRPr lang="en-US" sz="1300" dirty="0"/>
          </a:p>
        </p:txBody>
      </p:sp>
      <p:sp>
        <p:nvSpPr>
          <p:cNvPr id="11" name="Shape 8"/>
          <p:cNvSpPr/>
          <p:nvPr/>
        </p:nvSpPr>
        <p:spPr>
          <a:xfrm>
            <a:off x="502920" y="2747518"/>
            <a:ext cx="128016" cy="128016"/>
          </a:xfrm>
          <a:prstGeom prst="rect">
            <a:avLst/>
          </a:prstGeom>
          <a:solidFill>
            <a:srgbClr val="FFFFFF"/>
          </a:solidFill>
          <a:ln w="12700">
            <a:solidFill>
              <a:srgbClr val="46A2CB"/>
            </a:solidFill>
            <a:prstDash val="solid"/>
          </a:ln>
        </p:spPr>
      </p:sp>
      <p:sp>
        <p:nvSpPr>
          <p:cNvPr id="12" name="Text 9"/>
          <p:cNvSpPr/>
          <p:nvPr/>
        </p:nvSpPr>
        <p:spPr>
          <a:xfrm>
            <a:off x="722376" y="27109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Employee and management data by gender (e.g., workforce composition, positions, training and promotions)</a:t>
            </a:r>
            <a:endParaRPr lang="en-US" sz="1300" dirty="0"/>
          </a:p>
        </p:txBody>
      </p:sp>
      <p:sp>
        <p:nvSpPr>
          <p:cNvPr id="13" name="Shape 10"/>
          <p:cNvSpPr/>
          <p:nvPr/>
        </p:nvSpPr>
        <p:spPr>
          <a:xfrm>
            <a:off x="502920" y="3365754"/>
            <a:ext cx="128016" cy="128016"/>
          </a:xfrm>
          <a:prstGeom prst="rect">
            <a:avLst/>
          </a:prstGeom>
          <a:solidFill>
            <a:srgbClr val="FFFFFF"/>
          </a:solidFill>
          <a:ln w="12700">
            <a:solidFill>
              <a:srgbClr val="46A2CB"/>
            </a:solidFill>
            <a:prstDash val="solid"/>
          </a:ln>
        </p:spPr>
      </p:sp>
      <p:sp>
        <p:nvSpPr>
          <p:cNvPr id="14" name="Text 11"/>
          <p:cNvSpPr/>
          <p:nvPr/>
        </p:nvSpPr>
        <p:spPr>
          <a:xfrm>
            <a:off x="722376"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Measures to identify and address gender pay gaps, where applicable</a:t>
            </a:r>
            <a:endParaRPr lang="en-US" sz="1300" dirty="0"/>
          </a:p>
        </p:txBody>
      </p:sp>
      <p:sp>
        <p:nvSpPr>
          <p:cNvPr id="15" name="Shape 12"/>
          <p:cNvSpPr/>
          <p:nvPr/>
        </p:nvSpPr>
        <p:spPr>
          <a:xfrm>
            <a:off x="502920" y="3983990"/>
            <a:ext cx="128016" cy="128016"/>
          </a:xfrm>
          <a:prstGeom prst="rect">
            <a:avLst/>
          </a:prstGeom>
          <a:solidFill>
            <a:srgbClr val="FFFFFF"/>
          </a:solidFill>
          <a:ln w="12700">
            <a:solidFill>
              <a:srgbClr val="46A2CB"/>
            </a:solidFill>
            <a:prstDash val="solid"/>
          </a:ln>
        </p:spPr>
      </p:sp>
      <p:sp>
        <p:nvSpPr>
          <p:cNvPr id="16" name="Text 13"/>
          <p:cNvSpPr/>
          <p:nvPr/>
        </p:nvSpPr>
        <p:spPr>
          <a:xfrm>
            <a:off x="722376" y="39474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Percentage and year-on-year progression of women in supervisory, management and leadership positions</a:t>
            </a:r>
            <a:endParaRPr lang="en-US" sz="1300" dirty="0"/>
          </a:p>
        </p:txBody>
      </p:sp>
      <p:sp>
        <p:nvSpPr>
          <p:cNvPr id="17" name="Shape 14"/>
          <p:cNvSpPr/>
          <p:nvPr/>
        </p:nvSpPr>
        <p:spPr>
          <a:xfrm>
            <a:off x="502920" y="4602226"/>
            <a:ext cx="128016" cy="128016"/>
          </a:xfrm>
          <a:prstGeom prst="rect">
            <a:avLst/>
          </a:prstGeom>
          <a:solidFill>
            <a:srgbClr val="FFFFFF"/>
          </a:solidFill>
          <a:ln w="12700">
            <a:solidFill>
              <a:srgbClr val="46A2CB"/>
            </a:solidFill>
            <a:prstDash val="solid"/>
          </a:ln>
        </p:spPr>
      </p:sp>
      <p:sp>
        <p:nvSpPr>
          <p:cNvPr id="18" name="Text 15"/>
          <p:cNvSpPr/>
          <p:nvPr/>
        </p:nvSpPr>
        <p:spPr>
          <a:xfrm>
            <a:off x="722376" y="45656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Representation of women in factory committees and other decision-making structures</a:t>
            </a:r>
            <a:endParaRPr lang="en-US" sz="1300" dirty="0"/>
          </a:p>
        </p:txBody>
      </p:sp>
      <p:sp>
        <p:nvSpPr>
          <p:cNvPr id="19" name="Shape 16"/>
          <p:cNvSpPr/>
          <p:nvPr/>
        </p:nvSpPr>
        <p:spPr>
          <a:xfrm>
            <a:off x="502920" y="5220462"/>
            <a:ext cx="128016" cy="128016"/>
          </a:xfrm>
          <a:prstGeom prst="rect">
            <a:avLst/>
          </a:prstGeom>
          <a:solidFill>
            <a:srgbClr val="FFFFFF"/>
          </a:solidFill>
          <a:ln w="12700">
            <a:solidFill>
              <a:srgbClr val="46A2CB"/>
            </a:solidFill>
            <a:prstDash val="solid"/>
          </a:ln>
        </p:spPr>
      </p:sp>
      <p:sp>
        <p:nvSpPr>
          <p:cNvPr id="20" name="Text 17"/>
          <p:cNvSpPr/>
          <p:nvPr/>
        </p:nvSpPr>
        <p:spPr>
          <a:xfrm>
            <a:off x="722376" y="51838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Skills development, mentoring, career development and leadership programmes for women</a:t>
            </a:r>
            <a:endParaRPr lang="en-US" sz="1300" dirty="0"/>
          </a:p>
        </p:txBody>
      </p:sp>
      <p:sp>
        <p:nvSpPr>
          <p:cNvPr id="21" name="Shape 18"/>
          <p:cNvSpPr/>
          <p:nvPr/>
        </p:nvSpPr>
        <p:spPr>
          <a:xfrm>
            <a:off x="502920" y="5838698"/>
            <a:ext cx="128016" cy="128016"/>
          </a:xfrm>
          <a:prstGeom prst="rect">
            <a:avLst/>
          </a:prstGeom>
          <a:solidFill>
            <a:srgbClr val="FFFFFF"/>
          </a:solidFill>
          <a:ln w="12700">
            <a:solidFill>
              <a:srgbClr val="46A2CB"/>
            </a:solidFill>
            <a:prstDash val="solid"/>
          </a:ln>
        </p:spPr>
      </p:sp>
      <p:sp>
        <p:nvSpPr>
          <p:cNvPr id="22" name="Text 19"/>
          <p:cNvSpPr/>
          <p:nvPr/>
        </p:nvSpPr>
        <p:spPr>
          <a:xfrm>
            <a:off x="722376" y="580212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Equal opportunities and encouragement for women to participate in training, career advancement and leadership programmes</a:t>
            </a:r>
            <a:endParaRPr lang="en-US" sz="1300" dirty="0"/>
          </a:p>
        </p:txBody>
      </p:sp>
      <p:sp>
        <p:nvSpPr>
          <p:cNvPr id="23" name="Shape 20"/>
          <p:cNvSpPr/>
          <p:nvPr/>
        </p:nvSpPr>
        <p:spPr>
          <a:xfrm>
            <a:off x="6233008" y="2129282"/>
            <a:ext cx="128016" cy="128016"/>
          </a:xfrm>
          <a:prstGeom prst="rect">
            <a:avLst/>
          </a:prstGeom>
          <a:solidFill>
            <a:srgbClr val="FFFFFF"/>
          </a:solidFill>
          <a:ln w="12700">
            <a:solidFill>
              <a:srgbClr val="46A2CB"/>
            </a:solidFill>
            <a:prstDash val="solid"/>
          </a:ln>
        </p:spPr>
      </p:sp>
      <p:sp>
        <p:nvSpPr>
          <p:cNvPr id="24" name="Text 21"/>
          <p:cNvSpPr/>
          <p:nvPr/>
        </p:nvSpPr>
        <p:spPr>
          <a:xfrm>
            <a:off x="6452464" y="209270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Transparent and fair performance appraisal, promotion and career progression systems</a:t>
            </a:r>
            <a:endParaRPr lang="en-US" sz="1300" dirty="0"/>
          </a:p>
        </p:txBody>
      </p:sp>
      <p:sp>
        <p:nvSpPr>
          <p:cNvPr id="25" name="Shape 22"/>
          <p:cNvSpPr/>
          <p:nvPr/>
        </p:nvSpPr>
        <p:spPr>
          <a:xfrm>
            <a:off x="6233008" y="2747518"/>
            <a:ext cx="128016" cy="128016"/>
          </a:xfrm>
          <a:prstGeom prst="rect">
            <a:avLst/>
          </a:prstGeom>
          <a:solidFill>
            <a:srgbClr val="FFFFFF"/>
          </a:solidFill>
          <a:ln w="12700">
            <a:solidFill>
              <a:srgbClr val="46A2CB"/>
            </a:solidFill>
            <a:prstDash val="solid"/>
          </a:ln>
        </p:spPr>
      </p:sp>
      <p:sp>
        <p:nvSpPr>
          <p:cNvPr id="26" name="Text 23"/>
          <p:cNvSpPr/>
          <p:nvPr/>
        </p:nvSpPr>
        <p:spPr>
          <a:xfrm>
            <a:off x="6452464" y="27109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Maternity protection, return-to-work support and childcare/daycare facilities</a:t>
            </a:r>
            <a:endParaRPr lang="en-US" sz="1300" dirty="0"/>
          </a:p>
        </p:txBody>
      </p:sp>
      <p:sp>
        <p:nvSpPr>
          <p:cNvPr id="27" name="Shape 24"/>
          <p:cNvSpPr/>
          <p:nvPr/>
        </p:nvSpPr>
        <p:spPr>
          <a:xfrm>
            <a:off x="6233008" y="3365754"/>
            <a:ext cx="128016" cy="128016"/>
          </a:xfrm>
          <a:prstGeom prst="rect">
            <a:avLst/>
          </a:prstGeom>
          <a:solidFill>
            <a:srgbClr val="FFFFFF"/>
          </a:solidFill>
          <a:ln w="12700">
            <a:solidFill>
              <a:srgbClr val="46A2CB"/>
            </a:solidFill>
            <a:prstDash val="solid"/>
          </a:ln>
        </p:spPr>
      </p:sp>
      <p:sp>
        <p:nvSpPr>
          <p:cNvPr id="28" name="Text 25"/>
          <p:cNvSpPr/>
          <p:nvPr/>
        </p:nvSpPr>
        <p:spPr>
          <a:xfrm>
            <a:off x="6452464"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anti-harassment policy, committee and confidential complaint-handling mechanism</a:t>
            </a:r>
            <a:endParaRPr lang="en-US" sz="1300" dirty="0"/>
          </a:p>
        </p:txBody>
      </p:sp>
      <p:sp>
        <p:nvSpPr>
          <p:cNvPr id="29" name="Shape 26"/>
          <p:cNvSpPr/>
          <p:nvPr/>
        </p:nvSpPr>
        <p:spPr>
          <a:xfrm>
            <a:off x="6233008" y="3983990"/>
            <a:ext cx="128016" cy="128016"/>
          </a:xfrm>
          <a:prstGeom prst="rect">
            <a:avLst/>
          </a:prstGeom>
          <a:solidFill>
            <a:srgbClr val="FFFFFF"/>
          </a:solidFill>
          <a:ln w="12700">
            <a:solidFill>
              <a:srgbClr val="46A2CB"/>
            </a:solidFill>
            <a:prstDash val="solid"/>
          </a:ln>
        </p:spPr>
      </p:sp>
      <p:sp>
        <p:nvSpPr>
          <p:cNvPr id="30" name="Text 27"/>
          <p:cNvSpPr/>
          <p:nvPr/>
        </p:nvSpPr>
        <p:spPr>
          <a:xfrm>
            <a:off x="6452464" y="39474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Measures to ensure a safe, respectful, inclusive and women-friendly working environment</a:t>
            </a:r>
            <a:endParaRPr lang="en-US" sz="1300" dirty="0"/>
          </a:p>
        </p:txBody>
      </p:sp>
      <p:sp>
        <p:nvSpPr>
          <p:cNvPr id="31" name="Shape 28"/>
          <p:cNvSpPr/>
          <p:nvPr/>
        </p:nvSpPr>
        <p:spPr>
          <a:xfrm>
            <a:off x="6233008" y="4602226"/>
            <a:ext cx="128016" cy="128016"/>
          </a:xfrm>
          <a:prstGeom prst="rect">
            <a:avLst/>
          </a:prstGeom>
          <a:solidFill>
            <a:srgbClr val="FFFFFF"/>
          </a:solidFill>
          <a:ln w="12700">
            <a:solidFill>
              <a:srgbClr val="46A2CB"/>
            </a:solidFill>
            <a:prstDash val="solid"/>
          </a:ln>
        </p:spPr>
      </p:sp>
      <p:sp>
        <p:nvSpPr>
          <p:cNvPr id="32" name="Text 29"/>
          <p:cNvSpPr/>
          <p:nvPr/>
        </p:nvSpPr>
        <p:spPr>
          <a:xfrm>
            <a:off x="6452464" y="45656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women workers progressing to higher-level positions through the factory's initiatives</a:t>
            </a:r>
            <a:endParaRPr lang="en-US" sz="1300" dirty="0"/>
          </a:p>
        </p:txBody>
      </p:sp>
      <p:sp>
        <p:nvSpPr>
          <p:cNvPr id="33" name="Shape 30"/>
          <p:cNvSpPr/>
          <p:nvPr/>
        </p:nvSpPr>
        <p:spPr>
          <a:xfrm>
            <a:off x="6233008" y="5220462"/>
            <a:ext cx="128016" cy="128016"/>
          </a:xfrm>
          <a:prstGeom prst="rect">
            <a:avLst/>
          </a:prstGeom>
          <a:solidFill>
            <a:srgbClr val="FFFFFF"/>
          </a:solidFill>
          <a:ln w="12700">
            <a:solidFill>
              <a:srgbClr val="46A2CB"/>
            </a:solidFill>
            <a:prstDash val="solid"/>
          </a:ln>
        </p:spPr>
      </p:sp>
      <p:sp>
        <p:nvSpPr>
          <p:cNvPr id="34" name="Text 31"/>
          <p:cNvSpPr/>
          <p:nvPr/>
        </p:nvSpPr>
        <p:spPr>
          <a:xfrm>
            <a:off x="6452464" y="51838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Participation in or implementation of recognised women empowerment initiatives and programmes</a:t>
            </a:r>
            <a:endParaRPr lang="en-US" sz="1300" dirty="0"/>
          </a:p>
        </p:txBody>
      </p:sp>
      <p:sp>
        <p:nvSpPr>
          <p:cNvPr id="35" name="Shape 32"/>
          <p:cNvSpPr/>
          <p:nvPr/>
        </p:nvSpPr>
        <p:spPr>
          <a:xfrm>
            <a:off x="6233008" y="5838698"/>
            <a:ext cx="128016" cy="128016"/>
          </a:xfrm>
          <a:prstGeom prst="rect">
            <a:avLst/>
          </a:prstGeom>
          <a:solidFill>
            <a:srgbClr val="FFFFFF"/>
          </a:solidFill>
          <a:ln w="12700">
            <a:solidFill>
              <a:srgbClr val="46A2CB"/>
            </a:solidFill>
            <a:prstDash val="solid"/>
          </a:ln>
        </p:spPr>
      </p:sp>
      <p:sp>
        <p:nvSpPr>
          <p:cNvPr id="36" name="Text 33"/>
          <p:cNvSpPr/>
          <p:nvPr/>
        </p:nvSpPr>
        <p:spPr>
          <a:xfrm>
            <a:off x="6452464" y="580212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measurable outcomes and continuous improvement in women's participation and advancement</a:t>
            </a:r>
            <a:endParaRPr lang="en-US" sz="1300" dirty="0"/>
          </a:p>
        </p:txBody>
      </p:sp>
      <p:pic>
        <p:nvPicPr>
          <p:cNvPr id="37"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38" name="Text 34"/>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46A2CB"/>
          </a:solidFill>
          <a:ln/>
        </p:spPr>
      </p:sp>
      <p:sp>
        <p:nvSpPr>
          <p:cNvPr id="4" name="Shape 1"/>
          <p:cNvSpPr/>
          <p:nvPr/>
        </p:nvSpPr>
        <p:spPr>
          <a:xfrm>
            <a:off x="6095848" y="0"/>
            <a:ext cx="6095848" cy="128016"/>
          </a:xfrm>
          <a:prstGeom prst="rect">
            <a:avLst/>
          </a:prstGeom>
          <a:solidFill>
            <a:srgbClr val="473D86"/>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46A2CB"/>
                </a:solidFill>
                <a:latin typeface="Arial" pitchFamily="34" charset="0"/>
                <a:ea typeface="Arial" pitchFamily="34" charset="-122"/>
                <a:cs typeface="Arial" pitchFamily="34" charset="-120"/>
              </a:rPr>
              <a:t>CATEGORY 1 · PEOPLE FIRST</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1.3  COMMUNITY CHAMPION</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has made a meaningful and sustained contribution to the wellbeing and development of the communities surrounding its operations through relevant social initiatives.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473D86"/>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129282"/>
            <a:ext cx="128016" cy="128016"/>
          </a:xfrm>
          <a:prstGeom prst="rect">
            <a:avLst/>
          </a:prstGeom>
          <a:solidFill>
            <a:srgbClr val="FFFFFF"/>
          </a:solidFill>
          <a:ln w="12700">
            <a:solidFill>
              <a:srgbClr val="46A2CB"/>
            </a:solidFill>
            <a:prstDash val="solid"/>
          </a:ln>
        </p:spPr>
      </p:sp>
      <p:sp>
        <p:nvSpPr>
          <p:cNvPr id="10" name="Text 7"/>
          <p:cNvSpPr/>
          <p:nvPr/>
        </p:nvSpPr>
        <p:spPr>
          <a:xfrm>
            <a:off x="722376" y="209270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Community healthcare, medical support and health-awareness programmes</a:t>
            </a:r>
            <a:endParaRPr lang="en-US" sz="1300" dirty="0"/>
          </a:p>
        </p:txBody>
      </p:sp>
      <p:sp>
        <p:nvSpPr>
          <p:cNvPr id="11" name="Shape 8"/>
          <p:cNvSpPr/>
          <p:nvPr/>
        </p:nvSpPr>
        <p:spPr>
          <a:xfrm>
            <a:off x="502920" y="2747518"/>
            <a:ext cx="128016" cy="128016"/>
          </a:xfrm>
          <a:prstGeom prst="rect">
            <a:avLst/>
          </a:prstGeom>
          <a:solidFill>
            <a:srgbClr val="FFFFFF"/>
          </a:solidFill>
          <a:ln w="12700">
            <a:solidFill>
              <a:srgbClr val="46A2CB"/>
            </a:solidFill>
            <a:prstDash val="solid"/>
          </a:ln>
        </p:spPr>
      </p:sp>
      <p:sp>
        <p:nvSpPr>
          <p:cNvPr id="12" name="Text 9"/>
          <p:cNvSpPr/>
          <p:nvPr/>
        </p:nvSpPr>
        <p:spPr>
          <a:xfrm>
            <a:off x="722376" y="27109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Education, scholarships and support for students and educational institutions</a:t>
            </a:r>
            <a:endParaRPr lang="en-US" sz="1300" dirty="0"/>
          </a:p>
        </p:txBody>
      </p:sp>
      <p:sp>
        <p:nvSpPr>
          <p:cNvPr id="13" name="Shape 10"/>
          <p:cNvSpPr/>
          <p:nvPr/>
        </p:nvSpPr>
        <p:spPr>
          <a:xfrm>
            <a:off x="502920" y="3365754"/>
            <a:ext cx="128016" cy="128016"/>
          </a:xfrm>
          <a:prstGeom prst="rect">
            <a:avLst/>
          </a:prstGeom>
          <a:solidFill>
            <a:srgbClr val="FFFFFF"/>
          </a:solidFill>
          <a:ln w="12700">
            <a:solidFill>
              <a:srgbClr val="46A2CB"/>
            </a:solidFill>
            <a:prstDash val="solid"/>
          </a:ln>
        </p:spPr>
      </p:sp>
      <p:sp>
        <p:nvSpPr>
          <p:cNvPr id="14" name="Text 11"/>
          <p:cNvSpPr/>
          <p:nvPr/>
        </p:nvSpPr>
        <p:spPr>
          <a:xfrm>
            <a:off x="722376"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Skills development, vocational training and employment-related initiatives</a:t>
            </a:r>
            <a:endParaRPr lang="en-US" sz="1300" dirty="0"/>
          </a:p>
        </p:txBody>
      </p:sp>
      <p:sp>
        <p:nvSpPr>
          <p:cNvPr id="15" name="Shape 12"/>
          <p:cNvSpPr/>
          <p:nvPr/>
        </p:nvSpPr>
        <p:spPr>
          <a:xfrm>
            <a:off x="502920" y="3983990"/>
            <a:ext cx="128016" cy="128016"/>
          </a:xfrm>
          <a:prstGeom prst="rect">
            <a:avLst/>
          </a:prstGeom>
          <a:solidFill>
            <a:srgbClr val="FFFFFF"/>
          </a:solidFill>
          <a:ln w="12700">
            <a:solidFill>
              <a:srgbClr val="46A2CB"/>
            </a:solidFill>
            <a:prstDash val="solid"/>
          </a:ln>
        </p:spPr>
      </p:sp>
      <p:sp>
        <p:nvSpPr>
          <p:cNvPr id="16" name="Text 13"/>
          <p:cNvSpPr/>
          <p:nvPr/>
        </p:nvSpPr>
        <p:spPr>
          <a:xfrm>
            <a:off x="722376" y="39474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Entrepreneurship, livelihood development and income-generation programmes</a:t>
            </a:r>
            <a:endParaRPr lang="en-US" sz="1300" dirty="0"/>
          </a:p>
        </p:txBody>
      </p:sp>
      <p:sp>
        <p:nvSpPr>
          <p:cNvPr id="17" name="Shape 14"/>
          <p:cNvSpPr/>
          <p:nvPr/>
        </p:nvSpPr>
        <p:spPr>
          <a:xfrm>
            <a:off x="502920" y="4602226"/>
            <a:ext cx="128016" cy="128016"/>
          </a:xfrm>
          <a:prstGeom prst="rect">
            <a:avLst/>
          </a:prstGeom>
          <a:solidFill>
            <a:srgbClr val="FFFFFF"/>
          </a:solidFill>
          <a:ln w="12700">
            <a:solidFill>
              <a:srgbClr val="46A2CB"/>
            </a:solidFill>
            <a:prstDash val="solid"/>
          </a:ln>
        </p:spPr>
      </p:sp>
      <p:sp>
        <p:nvSpPr>
          <p:cNvPr id="18" name="Text 15"/>
          <p:cNvSpPr/>
          <p:nvPr/>
        </p:nvSpPr>
        <p:spPr>
          <a:xfrm>
            <a:off x="722376" y="45656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Support for local infrastructure and community facilities, such as roads, schools and other essential facilities</a:t>
            </a:r>
            <a:endParaRPr lang="en-US" sz="1300" dirty="0"/>
          </a:p>
        </p:txBody>
      </p:sp>
      <p:sp>
        <p:nvSpPr>
          <p:cNvPr id="19" name="Shape 16"/>
          <p:cNvSpPr/>
          <p:nvPr/>
        </p:nvSpPr>
        <p:spPr>
          <a:xfrm>
            <a:off x="502920" y="5220462"/>
            <a:ext cx="128016" cy="128016"/>
          </a:xfrm>
          <a:prstGeom prst="rect">
            <a:avLst/>
          </a:prstGeom>
          <a:solidFill>
            <a:srgbClr val="FFFFFF"/>
          </a:solidFill>
          <a:ln w="12700">
            <a:solidFill>
              <a:srgbClr val="46A2CB"/>
            </a:solidFill>
            <a:prstDash val="solid"/>
          </a:ln>
        </p:spPr>
      </p:sp>
      <p:sp>
        <p:nvSpPr>
          <p:cNvPr id="20" name="Text 17"/>
          <p:cNvSpPr/>
          <p:nvPr/>
        </p:nvSpPr>
        <p:spPr>
          <a:xfrm>
            <a:off x="722376" y="51838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Initiatives supporting access to safe drinking water, sanitation and hygiene</a:t>
            </a:r>
            <a:endParaRPr lang="en-US" sz="1300" dirty="0"/>
          </a:p>
        </p:txBody>
      </p:sp>
      <p:sp>
        <p:nvSpPr>
          <p:cNvPr id="21" name="Shape 18"/>
          <p:cNvSpPr/>
          <p:nvPr/>
        </p:nvSpPr>
        <p:spPr>
          <a:xfrm>
            <a:off x="502920" y="5838698"/>
            <a:ext cx="128016" cy="128016"/>
          </a:xfrm>
          <a:prstGeom prst="rect">
            <a:avLst/>
          </a:prstGeom>
          <a:solidFill>
            <a:srgbClr val="FFFFFF"/>
          </a:solidFill>
          <a:ln w="12700">
            <a:solidFill>
              <a:srgbClr val="46A2CB"/>
            </a:solidFill>
            <a:prstDash val="solid"/>
          </a:ln>
        </p:spPr>
      </p:sp>
      <p:sp>
        <p:nvSpPr>
          <p:cNvPr id="22" name="Text 19"/>
          <p:cNvSpPr/>
          <p:nvPr/>
        </p:nvSpPr>
        <p:spPr>
          <a:xfrm>
            <a:off x="722376" y="580212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Community emergency preparedness, disaster response or other relevant support initiatives</a:t>
            </a:r>
            <a:endParaRPr lang="en-US" sz="1300" dirty="0"/>
          </a:p>
        </p:txBody>
      </p:sp>
      <p:sp>
        <p:nvSpPr>
          <p:cNvPr id="23" name="Shape 20"/>
          <p:cNvSpPr/>
          <p:nvPr/>
        </p:nvSpPr>
        <p:spPr>
          <a:xfrm>
            <a:off x="6233008" y="2129282"/>
            <a:ext cx="128016" cy="128016"/>
          </a:xfrm>
          <a:prstGeom prst="rect">
            <a:avLst/>
          </a:prstGeom>
          <a:solidFill>
            <a:srgbClr val="FFFFFF"/>
          </a:solidFill>
          <a:ln w="12700">
            <a:solidFill>
              <a:srgbClr val="46A2CB"/>
            </a:solidFill>
            <a:prstDash val="solid"/>
          </a:ln>
        </p:spPr>
      </p:sp>
      <p:sp>
        <p:nvSpPr>
          <p:cNvPr id="24" name="Text 21"/>
          <p:cNvSpPr/>
          <p:nvPr/>
        </p:nvSpPr>
        <p:spPr>
          <a:xfrm>
            <a:off x="6452464" y="209270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Support for vulnerable groups, low-income families and other community members in need</a:t>
            </a:r>
            <a:endParaRPr lang="en-US" sz="1300" dirty="0"/>
          </a:p>
        </p:txBody>
      </p:sp>
      <p:sp>
        <p:nvSpPr>
          <p:cNvPr id="25" name="Shape 22"/>
          <p:cNvSpPr/>
          <p:nvPr/>
        </p:nvSpPr>
        <p:spPr>
          <a:xfrm>
            <a:off x="6233008" y="2747518"/>
            <a:ext cx="128016" cy="128016"/>
          </a:xfrm>
          <a:prstGeom prst="rect">
            <a:avLst/>
          </a:prstGeom>
          <a:solidFill>
            <a:srgbClr val="FFFFFF"/>
          </a:solidFill>
          <a:ln w="12700">
            <a:solidFill>
              <a:srgbClr val="46A2CB"/>
            </a:solidFill>
            <a:prstDash val="solid"/>
          </a:ln>
        </p:spPr>
      </p:sp>
      <p:sp>
        <p:nvSpPr>
          <p:cNvPr id="26" name="Text 23"/>
          <p:cNvSpPr/>
          <p:nvPr/>
        </p:nvSpPr>
        <p:spPr>
          <a:xfrm>
            <a:off x="6452464" y="27109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Regular engagement and collaboration with local communities and relevant organisations</a:t>
            </a:r>
            <a:endParaRPr lang="en-US" sz="1300" dirty="0"/>
          </a:p>
        </p:txBody>
      </p:sp>
      <p:sp>
        <p:nvSpPr>
          <p:cNvPr id="27" name="Shape 24"/>
          <p:cNvSpPr/>
          <p:nvPr/>
        </p:nvSpPr>
        <p:spPr>
          <a:xfrm>
            <a:off x="6233008" y="3365754"/>
            <a:ext cx="128016" cy="128016"/>
          </a:xfrm>
          <a:prstGeom prst="rect">
            <a:avLst/>
          </a:prstGeom>
          <a:solidFill>
            <a:srgbClr val="FFFFFF"/>
          </a:solidFill>
          <a:ln w="12700">
            <a:solidFill>
              <a:srgbClr val="46A2CB"/>
            </a:solidFill>
            <a:prstDash val="solid"/>
          </a:ln>
        </p:spPr>
      </p:sp>
      <p:sp>
        <p:nvSpPr>
          <p:cNvPr id="28" name="Text 25"/>
          <p:cNvSpPr/>
          <p:nvPr/>
        </p:nvSpPr>
        <p:spPr>
          <a:xfrm>
            <a:off x="6452464"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Involvement of community members in identifying needs, designing and implementing initiatives</a:t>
            </a:r>
            <a:endParaRPr lang="en-US" sz="1300" dirty="0"/>
          </a:p>
        </p:txBody>
      </p:sp>
      <p:sp>
        <p:nvSpPr>
          <p:cNvPr id="29" name="Shape 26"/>
          <p:cNvSpPr/>
          <p:nvPr/>
        </p:nvSpPr>
        <p:spPr>
          <a:xfrm>
            <a:off x="6233008" y="3983990"/>
            <a:ext cx="128016" cy="128016"/>
          </a:xfrm>
          <a:prstGeom prst="rect">
            <a:avLst/>
          </a:prstGeom>
          <a:solidFill>
            <a:srgbClr val="FFFFFF"/>
          </a:solidFill>
          <a:ln w="12700">
            <a:solidFill>
              <a:srgbClr val="46A2CB"/>
            </a:solidFill>
            <a:prstDash val="solid"/>
          </a:ln>
        </p:spPr>
      </p:sp>
      <p:sp>
        <p:nvSpPr>
          <p:cNvPr id="30" name="Text 27"/>
          <p:cNvSpPr/>
          <p:nvPr/>
        </p:nvSpPr>
        <p:spPr>
          <a:xfrm>
            <a:off x="6452464" y="39474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Number of beneficiaries, duration and consistency of the initiative</a:t>
            </a:r>
            <a:endParaRPr lang="en-US" sz="1300" dirty="0"/>
          </a:p>
        </p:txBody>
      </p:sp>
      <p:sp>
        <p:nvSpPr>
          <p:cNvPr id="31" name="Shape 28"/>
          <p:cNvSpPr/>
          <p:nvPr/>
        </p:nvSpPr>
        <p:spPr>
          <a:xfrm>
            <a:off x="6233008" y="4602226"/>
            <a:ext cx="128016" cy="128016"/>
          </a:xfrm>
          <a:prstGeom prst="rect">
            <a:avLst/>
          </a:prstGeom>
          <a:solidFill>
            <a:srgbClr val="FFFFFF"/>
          </a:solidFill>
          <a:ln w="12700">
            <a:solidFill>
              <a:srgbClr val="46A2CB"/>
            </a:solidFill>
            <a:prstDash val="solid"/>
          </a:ln>
        </p:spPr>
      </p:sp>
      <p:sp>
        <p:nvSpPr>
          <p:cNvPr id="32" name="Text 29"/>
          <p:cNvSpPr/>
          <p:nvPr/>
        </p:nvSpPr>
        <p:spPr>
          <a:xfrm>
            <a:off x="6452464" y="45656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measurable outcomes and positive impact on the community</a:t>
            </a:r>
            <a:endParaRPr lang="en-US" sz="1300" dirty="0"/>
          </a:p>
        </p:txBody>
      </p:sp>
      <p:sp>
        <p:nvSpPr>
          <p:cNvPr id="33" name="Shape 30"/>
          <p:cNvSpPr/>
          <p:nvPr/>
        </p:nvSpPr>
        <p:spPr>
          <a:xfrm>
            <a:off x="6233008" y="5220462"/>
            <a:ext cx="128016" cy="128016"/>
          </a:xfrm>
          <a:prstGeom prst="rect">
            <a:avLst/>
          </a:prstGeom>
          <a:solidFill>
            <a:srgbClr val="FFFFFF"/>
          </a:solidFill>
          <a:ln w="12700">
            <a:solidFill>
              <a:srgbClr val="46A2CB"/>
            </a:solidFill>
            <a:prstDash val="solid"/>
          </a:ln>
        </p:spPr>
      </p:sp>
      <p:sp>
        <p:nvSpPr>
          <p:cNvPr id="34" name="Text 31"/>
          <p:cNvSpPr/>
          <p:nvPr/>
        </p:nvSpPr>
        <p:spPr>
          <a:xfrm>
            <a:off x="6452464" y="51838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Long-term sustainability and potential for the initiative to continue delivering benefits</a:t>
            </a:r>
            <a:endParaRPr lang="en-US" sz="1300" dirty="0"/>
          </a:p>
        </p:txBody>
      </p:sp>
      <p:sp>
        <p:nvSpPr>
          <p:cNvPr id="35" name="Shape 32"/>
          <p:cNvSpPr/>
          <p:nvPr/>
        </p:nvSpPr>
        <p:spPr>
          <a:xfrm>
            <a:off x="6233008" y="5838698"/>
            <a:ext cx="128016" cy="128016"/>
          </a:xfrm>
          <a:prstGeom prst="rect">
            <a:avLst/>
          </a:prstGeom>
          <a:solidFill>
            <a:srgbClr val="FFFFFF"/>
          </a:solidFill>
          <a:ln w="12700">
            <a:solidFill>
              <a:srgbClr val="46A2CB"/>
            </a:solidFill>
            <a:prstDash val="solid"/>
          </a:ln>
        </p:spPr>
      </p:sp>
      <p:sp>
        <p:nvSpPr>
          <p:cNvPr id="36" name="Text 33"/>
          <p:cNvSpPr/>
          <p:nvPr/>
        </p:nvSpPr>
        <p:spPr>
          <a:xfrm>
            <a:off x="6452464" y="580212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Clear alignment between the initiative and the identified needs and priorities of the local community</a:t>
            </a:r>
            <a:endParaRPr lang="en-US" sz="1300" dirty="0"/>
          </a:p>
        </p:txBody>
      </p:sp>
      <p:pic>
        <p:nvPicPr>
          <p:cNvPr id="37"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38" name="Text 34"/>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E13720"/>
          </a:solidFill>
          <a:ln/>
        </p:spPr>
      </p:sp>
      <p:sp>
        <p:nvSpPr>
          <p:cNvPr id="4" name="Shape 1"/>
          <p:cNvSpPr/>
          <p:nvPr/>
        </p:nvSpPr>
        <p:spPr>
          <a:xfrm>
            <a:off x="6095848" y="0"/>
            <a:ext cx="6095848" cy="128016"/>
          </a:xfrm>
          <a:prstGeom prst="rect">
            <a:avLst/>
          </a:prstGeom>
          <a:solidFill>
            <a:srgbClr val="A51B4E"/>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E13720"/>
                </a:solidFill>
                <a:latin typeface="Arial" pitchFamily="34" charset="0"/>
                <a:ea typeface="Arial" pitchFamily="34" charset="-122"/>
                <a:cs typeface="Arial" pitchFamily="34" charset="-120"/>
              </a:rPr>
              <a:t>CATEGORY 2 · PLANET POSITIVE</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2.1  SUSTAINABILITY LEADER OF THE YEAR</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demonstrates strong and integrated environmental performance across energy, water, waste, chemicals, emissions and resource efficiency, supported by effective management systems and measurable improvements.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A51B4E"/>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1755648"/>
            <a:ext cx="128016" cy="128016"/>
          </a:xfrm>
          <a:prstGeom prst="rect">
            <a:avLst/>
          </a:prstGeom>
          <a:solidFill>
            <a:srgbClr val="FFFFFF"/>
          </a:solidFill>
          <a:ln w="12700">
            <a:solidFill>
              <a:srgbClr val="E13720"/>
            </a:solidFill>
            <a:prstDash val="solid"/>
          </a:ln>
        </p:spPr>
      </p:sp>
      <p:sp>
        <p:nvSpPr>
          <p:cNvPr id="10" name="Text 7"/>
          <p:cNvSpPr/>
          <p:nvPr/>
        </p:nvSpPr>
        <p:spPr>
          <a:xfrm>
            <a:off x="722376" y="171907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environmental management system, policies, responsibilities and monitoring mechanisms</a:t>
            </a:r>
            <a:endParaRPr lang="en-US" sz="1300" dirty="0"/>
          </a:p>
        </p:txBody>
      </p:sp>
      <p:sp>
        <p:nvSpPr>
          <p:cNvPr id="11" name="Shape 8"/>
          <p:cNvSpPr/>
          <p:nvPr/>
        </p:nvSpPr>
        <p:spPr>
          <a:xfrm>
            <a:off x="502920" y="2355342"/>
            <a:ext cx="128016" cy="128016"/>
          </a:xfrm>
          <a:prstGeom prst="rect">
            <a:avLst/>
          </a:prstGeom>
          <a:solidFill>
            <a:srgbClr val="FFFFFF"/>
          </a:solidFill>
          <a:ln w="12700">
            <a:solidFill>
              <a:srgbClr val="E13720"/>
            </a:solidFill>
            <a:prstDash val="solid"/>
          </a:ln>
        </p:spPr>
      </p:sp>
      <p:sp>
        <p:nvSpPr>
          <p:cNvPr id="12" name="Text 9"/>
          <p:cNvSpPr/>
          <p:nvPr/>
        </p:nvSpPr>
        <p:spPr>
          <a:xfrm>
            <a:off x="722376" y="231876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Relevant environmental certifications and recognised sustainability programmes, where applicable</a:t>
            </a:r>
            <a:endParaRPr lang="en-US" sz="1300" dirty="0"/>
          </a:p>
        </p:txBody>
      </p:sp>
      <p:sp>
        <p:nvSpPr>
          <p:cNvPr id="13" name="Shape 10"/>
          <p:cNvSpPr/>
          <p:nvPr/>
        </p:nvSpPr>
        <p:spPr>
          <a:xfrm>
            <a:off x="502920" y="2955036"/>
            <a:ext cx="128016" cy="128016"/>
          </a:xfrm>
          <a:prstGeom prst="rect">
            <a:avLst/>
          </a:prstGeom>
          <a:solidFill>
            <a:srgbClr val="FFFFFF"/>
          </a:solidFill>
          <a:ln w="12700">
            <a:solidFill>
              <a:srgbClr val="E13720"/>
            </a:solidFill>
            <a:prstDash val="solid"/>
          </a:ln>
        </p:spPr>
      </p:sp>
      <p:sp>
        <p:nvSpPr>
          <p:cNvPr id="14" name="Text 11"/>
          <p:cNvSpPr/>
          <p:nvPr/>
        </p:nvSpPr>
        <p:spPr>
          <a:xfrm>
            <a:off x="722376" y="291846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Sustainable production practices and responsible use of natural resources</a:t>
            </a:r>
            <a:endParaRPr lang="en-US" sz="1300" dirty="0"/>
          </a:p>
        </p:txBody>
      </p:sp>
      <p:sp>
        <p:nvSpPr>
          <p:cNvPr id="15" name="Shape 12"/>
          <p:cNvSpPr/>
          <p:nvPr/>
        </p:nvSpPr>
        <p:spPr>
          <a:xfrm>
            <a:off x="502920" y="3554730"/>
            <a:ext cx="128016" cy="128016"/>
          </a:xfrm>
          <a:prstGeom prst="rect">
            <a:avLst/>
          </a:prstGeom>
          <a:solidFill>
            <a:srgbClr val="FFFFFF"/>
          </a:solidFill>
          <a:ln w="12700">
            <a:solidFill>
              <a:srgbClr val="E13720"/>
            </a:solidFill>
            <a:prstDash val="solid"/>
          </a:ln>
        </p:spPr>
      </p:sp>
      <p:sp>
        <p:nvSpPr>
          <p:cNvPr id="16" name="Text 13"/>
          <p:cNvSpPr/>
          <p:nvPr/>
        </p:nvSpPr>
        <p:spPr>
          <a:xfrm>
            <a:off x="722376" y="351815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Energy-efficiency measures and use of renewable energy, including solar energy, where applicable</a:t>
            </a:r>
            <a:endParaRPr lang="en-US" sz="1300" dirty="0"/>
          </a:p>
        </p:txBody>
      </p:sp>
      <p:sp>
        <p:nvSpPr>
          <p:cNvPr id="17" name="Shape 14"/>
          <p:cNvSpPr/>
          <p:nvPr/>
        </p:nvSpPr>
        <p:spPr>
          <a:xfrm>
            <a:off x="502920" y="4154424"/>
            <a:ext cx="128016" cy="128016"/>
          </a:xfrm>
          <a:prstGeom prst="rect">
            <a:avLst/>
          </a:prstGeom>
          <a:solidFill>
            <a:srgbClr val="FFFFFF"/>
          </a:solidFill>
          <a:ln w="12700">
            <a:solidFill>
              <a:srgbClr val="E13720"/>
            </a:solidFill>
            <a:prstDash val="solid"/>
          </a:ln>
        </p:spPr>
      </p:sp>
      <p:sp>
        <p:nvSpPr>
          <p:cNvPr id="18" name="Text 15"/>
          <p:cNvSpPr/>
          <p:nvPr/>
        </p:nvSpPr>
        <p:spPr>
          <a:xfrm>
            <a:off x="722376" y="411784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Reduction in energy consumption and energy use per unit of production</a:t>
            </a:r>
            <a:endParaRPr lang="en-US" sz="1300" dirty="0"/>
          </a:p>
        </p:txBody>
      </p:sp>
      <p:sp>
        <p:nvSpPr>
          <p:cNvPr id="19" name="Shape 16"/>
          <p:cNvSpPr/>
          <p:nvPr/>
        </p:nvSpPr>
        <p:spPr>
          <a:xfrm>
            <a:off x="502920" y="4754118"/>
            <a:ext cx="128016" cy="128016"/>
          </a:xfrm>
          <a:prstGeom prst="rect">
            <a:avLst/>
          </a:prstGeom>
          <a:solidFill>
            <a:srgbClr val="FFFFFF"/>
          </a:solidFill>
          <a:ln w="12700">
            <a:solidFill>
              <a:srgbClr val="E13720"/>
            </a:solidFill>
            <a:prstDash val="solid"/>
          </a:ln>
        </p:spPr>
      </p:sp>
      <p:sp>
        <p:nvSpPr>
          <p:cNvPr id="20" name="Text 17"/>
          <p:cNvSpPr/>
          <p:nvPr/>
        </p:nvSpPr>
        <p:spPr>
          <a:xfrm>
            <a:off x="722376" y="47175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Water-efficiency measures, responsible water use and reduction in water consumption</a:t>
            </a:r>
            <a:endParaRPr lang="en-US" sz="1300" dirty="0"/>
          </a:p>
        </p:txBody>
      </p:sp>
      <p:sp>
        <p:nvSpPr>
          <p:cNvPr id="21" name="Shape 18"/>
          <p:cNvSpPr/>
          <p:nvPr/>
        </p:nvSpPr>
        <p:spPr>
          <a:xfrm>
            <a:off x="502920" y="5353812"/>
            <a:ext cx="128016" cy="128016"/>
          </a:xfrm>
          <a:prstGeom prst="rect">
            <a:avLst/>
          </a:prstGeom>
          <a:solidFill>
            <a:srgbClr val="FFFFFF"/>
          </a:solidFill>
          <a:ln w="12700">
            <a:solidFill>
              <a:srgbClr val="E13720"/>
            </a:solidFill>
            <a:prstDash val="solid"/>
          </a:ln>
        </p:spPr>
      </p:sp>
      <p:sp>
        <p:nvSpPr>
          <p:cNvPr id="22" name="Text 19"/>
          <p:cNvSpPr/>
          <p:nvPr/>
        </p:nvSpPr>
        <p:spPr>
          <a:xfrm>
            <a:off x="722376" y="531723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Waste reduction, segregation, reuse, recycling and environmentally responsible disposal</a:t>
            </a:r>
            <a:endParaRPr lang="en-US" sz="1300" dirty="0"/>
          </a:p>
        </p:txBody>
      </p:sp>
      <p:sp>
        <p:nvSpPr>
          <p:cNvPr id="23" name="Shape 20"/>
          <p:cNvSpPr/>
          <p:nvPr/>
        </p:nvSpPr>
        <p:spPr>
          <a:xfrm>
            <a:off x="502920" y="5953506"/>
            <a:ext cx="128016" cy="128016"/>
          </a:xfrm>
          <a:prstGeom prst="rect">
            <a:avLst/>
          </a:prstGeom>
          <a:solidFill>
            <a:srgbClr val="FFFFFF"/>
          </a:solidFill>
          <a:ln w="12700">
            <a:solidFill>
              <a:srgbClr val="E13720"/>
            </a:solidFill>
            <a:prstDash val="solid"/>
          </a:ln>
        </p:spPr>
      </p:sp>
      <p:sp>
        <p:nvSpPr>
          <p:cNvPr id="24" name="Text 21"/>
          <p:cNvSpPr/>
          <p:nvPr/>
        </p:nvSpPr>
        <p:spPr>
          <a:xfrm>
            <a:off x="722376" y="591693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management, storage and safe handling of chemicals and hazardous materials</a:t>
            </a:r>
            <a:endParaRPr lang="en-US" sz="1300" dirty="0"/>
          </a:p>
        </p:txBody>
      </p:sp>
      <p:sp>
        <p:nvSpPr>
          <p:cNvPr id="25" name="Shape 22"/>
          <p:cNvSpPr/>
          <p:nvPr/>
        </p:nvSpPr>
        <p:spPr>
          <a:xfrm>
            <a:off x="6233008" y="1755648"/>
            <a:ext cx="128016" cy="128016"/>
          </a:xfrm>
          <a:prstGeom prst="rect">
            <a:avLst/>
          </a:prstGeom>
          <a:solidFill>
            <a:srgbClr val="FFFFFF"/>
          </a:solidFill>
          <a:ln w="12700">
            <a:solidFill>
              <a:srgbClr val="E13720"/>
            </a:solidFill>
            <a:prstDash val="solid"/>
          </a:ln>
        </p:spPr>
      </p:sp>
      <p:sp>
        <p:nvSpPr>
          <p:cNvPr id="26" name="Text 23"/>
          <p:cNvSpPr/>
          <p:nvPr/>
        </p:nvSpPr>
        <p:spPr>
          <a:xfrm>
            <a:off x="6452464" y="171907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Use of safer chemicals, sustainable production inputs and improved chemical management practices</a:t>
            </a:r>
            <a:endParaRPr lang="en-US" sz="1300" dirty="0"/>
          </a:p>
        </p:txBody>
      </p:sp>
      <p:sp>
        <p:nvSpPr>
          <p:cNvPr id="27" name="Shape 24"/>
          <p:cNvSpPr/>
          <p:nvPr/>
        </p:nvSpPr>
        <p:spPr>
          <a:xfrm>
            <a:off x="6233008" y="2355342"/>
            <a:ext cx="128016" cy="128016"/>
          </a:xfrm>
          <a:prstGeom prst="rect">
            <a:avLst/>
          </a:prstGeom>
          <a:solidFill>
            <a:srgbClr val="FFFFFF"/>
          </a:solidFill>
          <a:ln w="12700">
            <a:solidFill>
              <a:srgbClr val="E13720"/>
            </a:solidFill>
            <a:prstDash val="solid"/>
          </a:ln>
        </p:spPr>
      </p:sp>
      <p:sp>
        <p:nvSpPr>
          <p:cNvPr id="28" name="Text 25"/>
          <p:cNvSpPr/>
          <p:nvPr/>
        </p:nvSpPr>
        <p:spPr>
          <a:xfrm>
            <a:off x="6452464" y="231876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control and reduction of air emissions and greenhouse gas emissions</a:t>
            </a:r>
            <a:endParaRPr lang="en-US" sz="1300" dirty="0"/>
          </a:p>
        </p:txBody>
      </p:sp>
      <p:sp>
        <p:nvSpPr>
          <p:cNvPr id="29" name="Shape 26"/>
          <p:cNvSpPr/>
          <p:nvPr/>
        </p:nvSpPr>
        <p:spPr>
          <a:xfrm>
            <a:off x="6233008" y="2955036"/>
            <a:ext cx="128016" cy="128016"/>
          </a:xfrm>
          <a:prstGeom prst="rect">
            <a:avLst/>
          </a:prstGeom>
          <a:solidFill>
            <a:srgbClr val="FFFFFF"/>
          </a:solidFill>
          <a:ln w="12700">
            <a:solidFill>
              <a:srgbClr val="E13720"/>
            </a:solidFill>
            <a:prstDash val="solid"/>
          </a:ln>
        </p:spPr>
      </p:sp>
      <p:sp>
        <p:nvSpPr>
          <p:cNvPr id="30" name="Text 27"/>
          <p:cNvSpPr/>
          <p:nvPr/>
        </p:nvSpPr>
        <p:spPr>
          <a:xfrm>
            <a:off x="6452464" y="2918460"/>
            <a:ext cx="5236312" cy="639318"/>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Measurement and monitoring of greenhouse gas emissions, including Scope 1 and Scope 2 emissions and, where relevant, Scope 3 emissions</a:t>
            </a:r>
            <a:endParaRPr lang="en-US" sz="1300" dirty="0"/>
          </a:p>
        </p:txBody>
      </p:sp>
      <p:sp>
        <p:nvSpPr>
          <p:cNvPr id="31" name="Shape 28"/>
          <p:cNvSpPr/>
          <p:nvPr/>
        </p:nvSpPr>
        <p:spPr>
          <a:xfrm>
            <a:off x="6233008" y="3749548"/>
            <a:ext cx="128016" cy="128016"/>
          </a:xfrm>
          <a:prstGeom prst="rect">
            <a:avLst/>
          </a:prstGeom>
          <a:solidFill>
            <a:srgbClr val="FFFFFF"/>
          </a:solidFill>
          <a:ln w="12700">
            <a:solidFill>
              <a:srgbClr val="E13720"/>
            </a:solidFill>
            <a:prstDash val="solid"/>
          </a:ln>
        </p:spPr>
      </p:sp>
      <p:sp>
        <p:nvSpPr>
          <p:cNvPr id="32" name="Text 29"/>
          <p:cNvSpPr/>
          <p:nvPr/>
        </p:nvSpPr>
        <p:spPr>
          <a:xfrm>
            <a:off x="6452464" y="371297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Adoption of resource-efficient technologies, processes and equipment</a:t>
            </a:r>
            <a:endParaRPr lang="en-US" sz="1300" dirty="0"/>
          </a:p>
        </p:txBody>
      </p:sp>
      <p:sp>
        <p:nvSpPr>
          <p:cNvPr id="33" name="Shape 30"/>
          <p:cNvSpPr/>
          <p:nvPr/>
        </p:nvSpPr>
        <p:spPr>
          <a:xfrm>
            <a:off x="6233008" y="4349242"/>
            <a:ext cx="128016" cy="128016"/>
          </a:xfrm>
          <a:prstGeom prst="rect">
            <a:avLst/>
          </a:prstGeom>
          <a:solidFill>
            <a:srgbClr val="FFFFFF"/>
          </a:solidFill>
          <a:ln w="12700">
            <a:solidFill>
              <a:srgbClr val="E13720"/>
            </a:solidFill>
            <a:prstDash val="solid"/>
          </a:ln>
        </p:spPr>
      </p:sp>
      <p:sp>
        <p:nvSpPr>
          <p:cNvPr id="34" name="Text 31"/>
          <p:cNvSpPr/>
          <p:nvPr/>
        </p:nvSpPr>
        <p:spPr>
          <a:xfrm>
            <a:off x="6452464" y="431266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Digital or automated monitoring of energy, water, steam and other relevant environmental parameters, where applicable</a:t>
            </a:r>
            <a:endParaRPr lang="en-US" sz="1300" dirty="0"/>
          </a:p>
        </p:txBody>
      </p:sp>
      <p:sp>
        <p:nvSpPr>
          <p:cNvPr id="35" name="Shape 32"/>
          <p:cNvSpPr/>
          <p:nvPr/>
        </p:nvSpPr>
        <p:spPr>
          <a:xfrm>
            <a:off x="6233008" y="4948936"/>
            <a:ext cx="128016" cy="128016"/>
          </a:xfrm>
          <a:prstGeom prst="rect">
            <a:avLst/>
          </a:prstGeom>
          <a:solidFill>
            <a:srgbClr val="FFFFFF"/>
          </a:solidFill>
          <a:ln w="12700">
            <a:solidFill>
              <a:srgbClr val="E13720"/>
            </a:solidFill>
            <a:prstDash val="solid"/>
          </a:ln>
        </p:spPr>
      </p:sp>
      <p:sp>
        <p:nvSpPr>
          <p:cNvPr id="36" name="Text 33"/>
          <p:cNvSpPr/>
          <p:nvPr/>
        </p:nvSpPr>
        <p:spPr>
          <a:xfrm>
            <a:off x="6452464" y="491236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Clearly defined environmental targets and evidence of year-on-year improvement</a:t>
            </a:r>
            <a:endParaRPr lang="en-US" sz="1300" dirty="0"/>
          </a:p>
        </p:txBody>
      </p:sp>
      <p:sp>
        <p:nvSpPr>
          <p:cNvPr id="37" name="Shape 34"/>
          <p:cNvSpPr/>
          <p:nvPr/>
        </p:nvSpPr>
        <p:spPr>
          <a:xfrm>
            <a:off x="6233008" y="5548630"/>
            <a:ext cx="128016" cy="128016"/>
          </a:xfrm>
          <a:prstGeom prst="rect">
            <a:avLst/>
          </a:prstGeom>
          <a:solidFill>
            <a:srgbClr val="FFFFFF"/>
          </a:solidFill>
          <a:ln w="12700">
            <a:solidFill>
              <a:srgbClr val="E13720"/>
            </a:solidFill>
            <a:prstDash val="solid"/>
          </a:ln>
        </p:spPr>
      </p:sp>
      <p:sp>
        <p:nvSpPr>
          <p:cNvPr id="38" name="Text 35"/>
          <p:cNvSpPr/>
          <p:nvPr/>
        </p:nvSpPr>
        <p:spPr>
          <a:xfrm>
            <a:off x="6452464" y="551205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Environmental investments and initiatives that have resulted in measurable environmental and/or business benefits</a:t>
            </a:r>
            <a:endParaRPr lang="en-US" sz="1300" dirty="0"/>
          </a:p>
        </p:txBody>
      </p:sp>
      <p:sp>
        <p:nvSpPr>
          <p:cNvPr id="39" name="Shape 36"/>
          <p:cNvSpPr/>
          <p:nvPr/>
        </p:nvSpPr>
        <p:spPr>
          <a:xfrm>
            <a:off x="6233008" y="6148324"/>
            <a:ext cx="128016" cy="128016"/>
          </a:xfrm>
          <a:prstGeom prst="rect">
            <a:avLst/>
          </a:prstGeom>
          <a:solidFill>
            <a:srgbClr val="FFFFFF"/>
          </a:solidFill>
          <a:ln w="12700">
            <a:solidFill>
              <a:srgbClr val="E13720"/>
            </a:solidFill>
            <a:prstDash val="solid"/>
          </a:ln>
        </p:spPr>
      </p:sp>
      <p:sp>
        <p:nvSpPr>
          <p:cNvPr id="40" name="Text 37"/>
          <p:cNvSpPr/>
          <p:nvPr/>
        </p:nvSpPr>
        <p:spPr>
          <a:xfrm>
            <a:off x="6452464" y="611174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continuous improvement in overall environmental performance</a:t>
            </a:r>
            <a:endParaRPr lang="en-US" sz="1300" dirty="0"/>
          </a:p>
        </p:txBody>
      </p:sp>
      <p:pic>
        <p:nvPicPr>
          <p:cNvPr id="41"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42" name="Text 38"/>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E13720"/>
          </a:solidFill>
          <a:ln/>
        </p:spPr>
      </p:sp>
      <p:sp>
        <p:nvSpPr>
          <p:cNvPr id="4" name="Shape 1"/>
          <p:cNvSpPr/>
          <p:nvPr/>
        </p:nvSpPr>
        <p:spPr>
          <a:xfrm>
            <a:off x="6095848" y="0"/>
            <a:ext cx="6095848" cy="128016"/>
          </a:xfrm>
          <a:prstGeom prst="rect">
            <a:avLst/>
          </a:prstGeom>
          <a:solidFill>
            <a:srgbClr val="A51B4E"/>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E13720"/>
                </a:solidFill>
                <a:latin typeface="Arial" pitchFamily="34" charset="0"/>
                <a:ea typeface="Arial" pitchFamily="34" charset="-122"/>
                <a:cs typeface="Arial" pitchFamily="34" charset="-120"/>
              </a:rPr>
              <a:t>CATEGORY 2 · PLANET POSITIVE</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2.2  WATER GUARDIAN</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demonstrates significant and sustained improvement in water efficiency, responsible water use, wastewater management and water conservation through effective practices, technologies and measurable results.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A51B4E"/>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209800"/>
            <a:ext cx="128016" cy="128016"/>
          </a:xfrm>
          <a:prstGeom prst="rect">
            <a:avLst/>
          </a:prstGeom>
          <a:solidFill>
            <a:srgbClr val="FFFFFF"/>
          </a:solidFill>
          <a:ln w="12700">
            <a:solidFill>
              <a:srgbClr val="E13720"/>
            </a:solidFill>
            <a:prstDash val="solid"/>
          </a:ln>
        </p:spPr>
      </p:sp>
      <p:sp>
        <p:nvSpPr>
          <p:cNvPr id="10" name="Text 7"/>
          <p:cNvSpPr/>
          <p:nvPr/>
        </p:nvSpPr>
        <p:spPr>
          <a:xfrm>
            <a:off x="722376" y="2173224"/>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Year-on-year reduction in total water consumption</a:t>
            </a:r>
            <a:endParaRPr lang="en-US" sz="1300" dirty="0"/>
          </a:p>
        </p:txBody>
      </p:sp>
      <p:sp>
        <p:nvSpPr>
          <p:cNvPr id="11" name="Shape 8"/>
          <p:cNvSpPr/>
          <p:nvPr/>
        </p:nvSpPr>
        <p:spPr>
          <a:xfrm>
            <a:off x="502920" y="2633218"/>
            <a:ext cx="128016" cy="128016"/>
          </a:xfrm>
          <a:prstGeom prst="rect">
            <a:avLst/>
          </a:prstGeom>
          <a:solidFill>
            <a:srgbClr val="FFFFFF"/>
          </a:solidFill>
          <a:ln w="12700">
            <a:solidFill>
              <a:srgbClr val="E13720"/>
            </a:solidFill>
            <a:prstDash val="solid"/>
          </a:ln>
        </p:spPr>
      </p:sp>
      <p:sp>
        <p:nvSpPr>
          <p:cNvPr id="12" name="Text 9"/>
          <p:cNvSpPr/>
          <p:nvPr/>
        </p:nvSpPr>
        <p:spPr>
          <a:xfrm>
            <a:off x="722376" y="25966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Water consumption per unit of production and evidence of improvement over time</a:t>
            </a:r>
            <a:endParaRPr lang="en-US" sz="1300" dirty="0"/>
          </a:p>
        </p:txBody>
      </p:sp>
      <p:sp>
        <p:nvSpPr>
          <p:cNvPr id="13" name="Shape 10"/>
          <p:cNvSpPr/>
          <p:nvPr/>
        </p:nvSpPr>
        <p:spPr>
          <a:xfrm>
            <a:off x="502920" y="3251454"/>
            <a:ext cx="128016" cy="128016"/>
          </a:xfrm>
          <a:prstGeom prst="rect">
            <a:avLst/>
          </a:prstGeom>
          <a:solidFill>
            <a:srgbClr val="FFFFFF"/>
          </a:solidFill>
          <a:ln w="12700">
            <a:solidFill>
              <a:srgbClr val="E13720"/>
            </a:solidFill>
            <a:prstDash val="solid"/>
          </a:ln>
        </p:spPr>
      </p:sp>
      <p:sp>
        <p:nvSpPr>
          <p:cNvPr id="14" name="Text 11"/>
          <p:cNvSpPr/>
          <p:nvPr/>
        </p:nvSpPr>
        <p:spPr>
          <a:xfrm>
            <a:off x="722376" y="3214878"/>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Clear water-use baseline, targets and monitoring system</a:t>
            </a:r>
            <a:endParaRPr lang="en-US" sz="1300" dirty="0"/>
          </a:p>
        </p:txBody>
      </p:sp>
      <p:sp>
        <p:nvSpPr>
          <p:cNvPr id="15" name="Shape 12"/>
          <p:cNvSpPr/>
          <p:nvPr/>
        </p:nvSpPr>
        <p:spPr>
          <a:xfrm>
            <a:off x="502920" y="3674872"/>
            <a:ext cx="128016" cy="128016"/>
          </a:xfrm>
          <a:prstGeom prst="rect">
            <a:avLst/>
          </a:prstGeom>
          <a:solidFill>
            <a:srgbClr val="FFFFFF"/>
          </a:solidFill>
          <a:ln w="12700">
            <a:solidFill>
              <a:srgbClr val="E13720"/>
            </a:solidFill>
            <a:prstDash val="solid"/>
          </a:ln>
        </p:spPr>
      </p:sp>
      <p:sp>
        <p:nvSpPr>
          <p:cNvPr id="16" name="Text 13"/>
          <p:cNvSpPr/>
          <p:nvPr/>
        </p:nvSpPr>
        <p:spPr>
          <a:xfrm>
            <a:off x="722376" y="363829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Measures to reduce water consumption through improved processes, technologies and production practices</a:t>
            </a:r>
            <a:endParaRPr lang="en-US" sz="1300" dirty="0"/>
          </a:p>
        </p:txBody>
      </p:sp>
      <p:sp>
        <p:nvSpPr>
          <p:cNvPr id="17" name="Shape 14"/>
          <p:cNvSpPr/>
          <p:nvPr/>
        </p:nvSpPr>
        <p:spPr>
          <a:xfrm>
            <a:off x="502920" y="4293108"/>
            <a:ext cx="128016" cy="128016"/>
          </a:xfrm>
          <a:prstGeom prst="rect">
            <a:avLst/>
          </a:prstGeom>
          <a:solidFill>
            <a:srgbClr val="FFFFFF"/>
          </a:solidFill>
          <a:ln w="12700">
            <a:solidFill>
              <a:srgbClr val="E13720"/>
            </a:solidFill>
            <a:prstDash val="solid"/>
          </a:ln>
        </p:spPr>
      </p:sp>
      <p:sp>
        <p:nvSpPr>
          <p:cNvPr id="18" name="Text 15"/>
          <p:cNvSpPr/>
          <p:nvPr/>
        </p:nvSpPr>
        <p:spPr>
          <a:xfrm>
            <a:off x="722376" y="425653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Use of water-efficient machinery, processes and chemicals, where applicable</a:t>
            </a:r>
            <a:endParaRPr lang="en-US" sz="1300" dirty="0"/>
          </a:p>
        </p:txBody>
      </p:sp>
      <p:sp>
        <p:nvSpPr>
          <p:cNvPr id="19" name="Shape 16"/>
          <p:cNvSpPr/>
          <p:nvPr/>
        </p:nvSpPr>
        <p:spPr>
          <a:xfrm>
            <a:off x="502920" y="4911344"/>
            <a:ext cx="128016" cy="128016"/>
          </a:xfrm>
          <a:prstGeom prst="rect">
            <a:avLst/>
          </a:prstGeom>
          <a:solidFill>
            <a:srgbClr val="FFFFFF"/>
          </a:solidFill>
          <a:ln w="12700">
            <a:solidFill>
              <a:srgbClr val="E13720"/>
            </a:solidFill>
            <a:prstDash val="solid"/>
          </a:ln>
        </p:spPr>
      </p:sp>
      <p:sp>
        <p:nvSpPr>
          <p:cNvPr id="20" name="Text 17"/>
          <p:cNvSpPr/>
          <p:nvPr/>
        </p:nvSpPr>
        <p:spPr>
          <a:xfrm>
            <a:off x="722376" y="4874768"/>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Water recycling and reuse within factory operations</a:t>
            </a:r>
            <a:endParaRPr lang="en-US" sz="1300" dirty="0"/>
          </a:p>
        </p:txBody>
      </p:sp>
      <p:sp>
        <p:nvSpPr>
          <p:cNvPr id="21" name="Shape 18"/>
          <p:cNvSpPr/>
          <p:nvPr/>
        </p:nvSpPr>
        <p:spPr>
          <a:xfrm>
            <a:off x="502920" y="5334762"/>
            <a:ext cx="128016" cy="128016"/>
          </a:xfrm>
          <a:prstGeom prst="rect">
            <a:avLst/>
          </a:prstGeom>
          <a:solidFill>
            <a:srgbClr val="FFFFFF"/>
          </a:solidFill>
          <a:ln w="12700">
            <a:solidFill>
              <a:srgbClr val="E13720"/>
            </a:solidFill>
            <a:prstDash val="solid"/>
          </a:ln>
        </p:spPr>
      </p:sp>
      <p:sp>
        <p:nvSpPr>
          <p:cNvPr id="22" name="Text 19"/>
          <p:cNvSpPr/>
          <p:nvPr/>
        </p:nvSpPr>
        <p:spPr>
          <a:xfrm>
            <a:off x="722376" y="5298186"/>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wastewater and effluent treatment and management</a:t>
            </a:r>
            <a:endParaRPr lang="en-US" sz="1300" dirty="0"/>
          </a:p>
        </p:txBody>
      </p:sp>
      <p:sp>
        <p:nvSpPr>
          <p:cNvPr id="23" name="Shape 20"/>
          <p:cNvSpPr/>
          <p:nvPr/>
        </p:nvSpPr>
        <p:spPr>
          <a:xfrm>
            <a:off x="502920" y="5758180"/>
            <a:ext cx="128016" cy="128016"/>
          </a:xfrm>
          <a:prstGeom prst="rect">
            <a:avLst/>
          </a:prstGeom>
          <a:solidFill>
            <a:srgbClr val="FFFFFF"/>
          </a:solidFill>
          <a:ln w="12700">
            <a:solidFill>
              <a:srgbClr val="E13720"/>
            </a:solidFill>
            <a:prstDash val="solid"/>
          </a:ln>
        </p:spPr>
      </p:sp>
      <p:sp>
        <p:nvSpPr>
          <p:cNvPr id="24" name="Text 21"/>
          <p:cNvSpPr/>
          <p:nvPr/>
        </p:nvSpPr>
        <p:spPr>
          <a:xfrm>
            <a:off x="722376" y="572160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Compliance with applicable wastewater discharge requirements and effective management of treated wastewater</a:t>
            </a:r>
            <a:endParaRPr lang="en-US" sz="1300" dirty="0"/>
          </a:p>
        </p:txBody>
      </p:sp>
      <p:sp>
        <p:nvSpPr>
          <p:cNvPr id="25" name="Shape 22"/>
          <p:cNvSpPr/>
          <p:nvPr/>
        </p:nvSpPr>
        <p:spPr>
          <a:xfrm>
            <a:off x="6233008" y="2209800"/>
            <a:ext cx="128016" cy="128016"/>
          </a:xfrm>
          <a:prstGeom prst="rect">
            <a:avLst/>
          </a:prstGeom>
          <a:solidFill>
            <a:srgbClr val="FFFFFF"/>
          </a:solidFill>
          <a:ln w="12700">
            <a:solidFill>
              <a:srgbClr val="E13720"/>
            </a:solidFill>
            <a:prstDash val="solid"/>
          </a:ln>
        </p:spPr>
      </p:sp>
      <p:sp>
        <p:nvSpPr>
          <p:cNvPr id="26" name="Text 23"/>
          <p:cNvSpPr/>
          <p:nvPr/>
        </p:nvSpPr>
        <p:spPr>
          <a:xfrm>
            <a:off x="6452464" y="217322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Use of Zero Liquid Discharge (ZLD) or other advanced wastewater treatment systems, where appropriate</a:t>
            </a:r>
            <a:endParaRPr lang="en-US" sz="1300" dirty="0"/>
          </a:p>
        </p:txBody>
      </p:sp>
      <p:sp>
        <p:nvSpPr>
          <p:cNvPr id="27" name="Shape 24"/>
          <p:cNvSpPr/>
          <p:nvPr/>
        </p:nvSpPr>
        <p:spPr>
          <a:xfrm>
            <a:off x="6233008" y="2828036"/>
            <a:ext cx="128016" cy="128016"/>
          </a:xfrm>
          <a:prstGeom prst="rect">
            <a:avLst/>
          </a:prstGeom>
          <a:solidFill>
            <a:srgbClr val="FFFFFF"/>
          </a:solidFill>
          <a:ln w="12700">
            <a:solidFill>
              <a:srgbClr val="E13720"/>
            </a:solidFill>
            <a:prstDash val="solid"/>
          </a:ln>
        </p:spPr>
      </p:sp>
      <p:sp>
        <p:nvSpPr>
          <p:cNvPr id="28" name="Text 25"/>
          <p:cNvSpPr/>
          <p:nvPr/>
        </p:nvSpPr>
        <p:spPr>
          <a:xfrm>
            <a:off x="6452464" y="2791460"/>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Rainwater harvesting and reuse</a:t>
            </a:r>
            <a:endParaRPr lang="en-US" sz="1300" dirty="0"/>
          </a:p>
        </p:txBody>
      </p:sp>
      <p:sp>
        <p:nvSpPr>
          <p:cNvPr id="29" name="Shape 26"/>
          <p:cNvSpPr/>
          <p:nvPr/>
        </p:nvSpPr>
        <p:spPr>
          <a:xfrm>
            <a:off x="6233008" y="3251454"/>
            <a:ext cx="128016" cy="128016"/>
          </a:xfrm>
          <a:prstGeom prst="rect">
            <a:avLst/>
          </a:prstGeom>
          <a:solidFill>
            <a:srgbClr val="FFFFFF"/>
          </a:solidFill>
          <a:ln w="12700">
            <a:solidFill>
              <a:srgbClr val="E13720"/>
            </a:solidFill>
            <a:prstDash val="solid"/>
          </a:ln>
        </p:spPr>
      </p:sp>
      <p:sp>
        <p:nvSpPr>
          <p:cNvPr id="30" name="Text 27"/>
          <p:cNvSpPr/>
          <p:nvPr/>
        </p:nvSpPr>
        <p:spPr>
          <a:xfrm>
            <a:off x="6452464" y="32148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Recovery and reuse of hot water, condensate and other suitable water streams</a:t>
            </a:r>
            <a:endParaRPr lang="en-US" sz="1300" dirty="0"/>
          </a:p>
        </p:txBody>
      </p:sp>
      <p:sp>
        <p:nvSpPr>
          <p:cNvPr id="31" name="Shape 28"/>
          <p:cNvSpPr/>
          <p:nvPr/>
        </p:nvSpPr>
        <p:spPr>
          <a:xfrm>
            <a:off x="6233008" y="3869690"/>
            <a:ext cx="128016" cy="128016"/>
          </a:xfrm>
          <a:prstGeom prst="rect">
            <a:avLst/>
          </a:prstGeom>
          <a:solidFill>
            <a:srgbClr val="FFFFFF"/>
          </a:solidFill>
          <a:ln w="12700">
            <a:solidFill>
              <a:srgbClr val="E13720"/>
            </a:solidFill>
            <a:prstDash val="solid"/>
          </a:ln>
        </p:spPr>
      </p:sp>
      <p:sp>
        <p:nvSpPr>
          <p:cNvPr id="32" name="Text 29"/>
          <p:cNvSpPr/>
          <p:nvPr/>
        </p:nvSpPr>
        <p:spPr>
          <a:xfrm>
            <a:off x="6452464" y="38331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Installation and use of water meters, sub-meters and/or digital monitoring systems</a:t>
            </a:r>
            <a:endParaRPr lang="en-US" sz="1300" dirty="0"/>
          </a:p>
        </p:txBody>
      </p:sp>
      <p:sp>
        <p:nvSpPr>
          <p:cNvPr id="33" name="Shape 30"/>
          <p:cNvSpPr/>
          <p:nvPr/>
        </p:nvSpPr>
        <p:spPr>
          <a:xfrm>
            <a:off x="6233008" y="4487926"/>
            <a:ext cx="128016" cy="128016"/>
          </a:xfrm>
          <a:prstGeom prst="rect">
            <a:avLst/>
          </a:prstGeom>
          <a:solidFill>
            <a:srgbClr val="FFFFFF"/>
          </a:solidFill>
          <a:ln w="12700">
            <a:solidFill>
              <a:srgbClr val="E13720"/>
            </a:solidFill>
            <a:prstDash val="solid"/>
          </a:ln>
        </p:spPr>
      </p:sp>
      <p:sp>
        <p:nvSpPr>
          <p:cNvPr id="34" name="Text 31"/>
          <p:cNvSpPr/>
          <p:nvPr/>
        </p:nvSpPr>
        <p:spPr>
          <a:xfrm>
            <a:off x="6452464" y="44513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Identification and reduction of water losses, leaks and unnecessary consumption</a:t>
            </a:r>
            <a:endParaRPr lang="en-US" sz="1300" dirty="0"/>
          </a:p>
        </p:txBody>
      </p:sp>
      <p:sp>
        <p:nvSpPr>
          <p:cNvPr id="35" name="Shape 32"/>
          <p:cNvSpPr/>
          <p:nvPr/>
        </p:nvSpPr>
        <p:spPr>
          <a:xfrm>
            <a:off x="6233008" y="5106162"/>
            <a:ext cx="128016" cy="128016"/>
          </a:xfrm>
          <a:prstGeom prst="rect">
            <a:avLst/>
          </a:prstGeom>
          <a:solidFill>
            <a:srgbClr val="FFFFFF"/>
          </a:solidFill>
          <a:ln w="12700">
            <a:solidFill>
              <a:srgbClr val="E13720"/>
            </a:solidFill>
            <a:prstDash val="solid"/>
          </a:ln>
        </p:spPr>
      </p:sp>
      <p:sp>
        <p:nvSpPr>
          <p:cNvPr id="36" name="Text 33"/>
          <p:cNvSpPr/>
          <p:nvPr/>
        </p:nvSpPr>
        <p:spPr>
          <a:xfrm>
            <a:off x="6452464" y="50695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measurable environmental and/or financial benefits resulting from water-efficiency initiatives</a:t>
            </a:r>
            <a:endParaRPr lang="en-US" sz="1300" dirty="0"/>
          </a:p>
        </p:txBody>
      </p:sp>
      <p:sp>
        <p:nvSpPr>
          <p:cNvPr id="37" name="Shape 34"/>
          <p:cNvSpPr/>
          <p:nvPr/>
        </p:nvSpPr>
        <p:spPr>
          <a:xfrm>
            <a:off x="6233008" y="5724398"/>
            <a:ext cx="128016" cy="128016"/>
          </a:xfrm>
          <a:prstGeom prst="rect">
            <a:avLst/>
          </a:prstGeom>
          <a:solidFill>
            <a:srgbClr val="FFFFFF"/>
          </a:solidFill>
          <a:ln w="12700">
            <a:solidFill>
              <a:srgbClr val="E13720"/>
            </a:solidFill>
            <a:prstDash val="solid"/>
          </a:ln>
        </p:spPr>
      </p:sp>
      <p:sp>
        <p:nvSpPr>
          <p:cNvPr id="38" name="Text 35"/>
          <p:cNvSpPr/>
          <p:nvPr/>
        </p:nvSpPr>
        <p:spPr>
          <a:xfrm>
            <a:off x="6452464" y="568782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continuous improvement in water management and conservation</a:t>
            </a:r>
            <a:endParaRPr lang="en-US" sz="1300" dirty="0"/>
          </a:p>
        </p:txBody>
      </p:sp>
      <p:pic>
        <p:nvPicPr>
          <p:cNvPr id="39"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40" name="Text 36"/>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E13720"/>
          </a:solidFill>
          <a:ln/>
        </p:spPr>
      </p:sp>
      <p:sp>
        <p:nvSpPr>
          <p:cNvPr id="4" name="Shape 1"/>
          <p:cNvSpPr/>
          <p:nvPr/>
        </p:nvSpPr>
        <p:spPr>
          <a:xfrm>
            <a:off x="6095848" y="0"/>
            <a:ext cx="6095848" cy="128016"/>
          </a:xfrm>
          <a:prstGeom prst="rect">
            <a:avLst/>
          </a:prstGeom>
          <a:solidFill>
            <a:srgbClr val="A51B4E"/>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E13720"/>
                </a:solidFill>
                <a:latin typeface="Arial" pitchFamily="34" charset="0"/>
                <a:ea typeface="Arial" pitchFamily="34" charset="-122"/>
                <a:cs typeface="Arial" pitchFamily="34" charset="-120"/>
              </a:rPr>
              <a:t>CATEGORY 2 · PLANET POSITIVE</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2.3  CIRCULAR TEXTILE PIONEER</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demonstrates leadership in reducing textile waste and advancing circular production through the reuse, recycling and recovery of textile materials, supported by practical, traceable and measurable solutions.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A51B4E"/>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226691"/>
            <a:ext cx="128016" cy="128016"/>
          </a:xfrm>
          <a:prstGeom prst="rect">
            <a:avLst/>
          </a:prstGeom>
          <a:solidFill>
            <a:srgbClr val="FFFFFF"/>
          </a:solidFill>
          <a:ln w="12700">
            <a:solidFill>
              <a:srgbClr val="E13720"/>
            </a:solidFill>
            <a:prstDash val="solid"/>
          </a:ln>
        </p:spPr>
      </p:sp>
      <p:sp>
        <p:nvSpPr>
          <p:cNvPr id="10" name="Text 7"/>
          <p:cNvSpPr/>
          <p:nvPr/>
        </p:nvSpPr>
        <p:spPr>
          <a:xfrm>
            <a:off x="722376" y="2190115"/>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Clear policy, procedures and targets for textile waste reduction, reuse and recycling</a:t>
            </a:r>
            <a:endParaRPr lang="en-US" sz="1300" dirty="0"/>
          </a:p>
        </p:txBody>
      </p:sp>
      <p:sp>
        <p:nvSpPr>
          <p:cNvPr id="11" name="Shape 8"/>
          <p:cNvSpPr/>
          <p:nvPr/>
        </p:nvSpPr>
        <p:spPr>
          <a:xfrm>
            <a:off x="502920" y="2844927"/>
            <a:ext cx="128016" cy="128016"/>
          </a:xfrm>
          <a:prstGeom prst="rect">
            <a:avLst/>
          </a:prstGeom>
          <a:solidFill>
            <a:srgbClr val="FFFFFF"/>
          </a:solidFill>
          <a:ln w="12700">
            <a:solidFill>
              <a:srgbClr val="E13720"/>
            </a:solidFill>
            <a:prstDash val="solid"/>
          </a:ln>
        </p:spPr>
      </p:sp>
      <p:sp>
        <p:nvSpPr>
          <p:cNvPr id="12" name="Text 9"/>
          <p:cNvSpPr/>
          <p:nvPr/>
        </p:nvSpPr>
        <p:spPr>
          <a:xfrm>
            <a:off x="722376" y="2808351"/>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Application of the 3R approach: Reduce, Reuse and Recycle</a:t>
            </a:r>
            <a:endParaRPr lang="en-US" sz="1300" dirty="0"/>
          </a:p>
        </p:txBody>
      </p:sp>
      <p:sp>
        <p:nvSpPr>
          <p:cNvPr id="13" name="Shape 10"/>
          <p:cNvSpPr/>
          <p:nvPr/>
        </p:nvSpPr>
        <p:spPr>
          <a:xfrm>
            <a:off x="502920" y="3268345"/>
            <a:ext cx="128016" cy="128016"/>
          </a:xfrm>
          <a:prstGeom prst="rect">
            <a:avLst/>
          </a:prstGeom>
          <a:solidFill>
            <a:srgbClr val="FFFFFF"/>
          </a:solidFill>
          <a:ln w="12700">
            <a:solidFill>
              <a:srgbClr val="E13720"/>
            </a:solidFill>
            <a:prstDash val="solid"/>
          </a:ln>
        </p:spPr>
      </p:sp>
      <p:sp>
        <p:nvSpPr>
          <p:cNvPr id="14" name="Text 11"/>
          <p:cNvSpPr/>
          <p:nvPr/>
        </p:nvSpPr>
        <p:spPr>
          <a:xfrm>
            <a:off x="722376" y="3231769"/>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Quantity and percentage of textile waste reduced, reused, recycled, or otherwise prevented from going to landfill</a:t>
            </a:r>
            <a:endParaRPr lang="en-US" sz="1300" dirty="0"/>
          </a:p>
        </p:txBody>
      </p:sp>
      <p:sp>
        <p:nvSpPr>
          <p:cNvPr id="15" name="Shape 12"/>
          <p:cNvSpPr/>
          <p:nvPr/>
        </p:nvSpPr>
        <p:spPr>
          <a:xfrm>
            <a:off x="502920" y="3886581"/>
            <a:ext cx="128016" cy="128016"/>
          </a:xfrm>
          <a:prstGeom prst="rect">
            <a:avLst/>
          </a:prstGeom>
          <a:solidFill>
            <a:srgbClr val="FFFFFF"/>
          </a:solidFill>
          <a:ln w="12700">
            <a:solidFill>
              <a:srgbClr val="E13720"/>
            </a:solidFill>
            <a:prstDash val="solid"/>
          </a:ln>
        </p:spPr>
      </p:sp>
      <p:sp>
        <p:nvSpPr>
          <p:cNvPr id="16" name="Text 13"/>
          <p:cNvSpPr/>
          <p:nvPr/>
        </p:nvSpPr>
        <p:spPr>
          <a:xfrm>
            <a:off x="722376" y="3850005"/>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Quantity of textile waste, such as fabric scraps and cutting waste, recycled or reused over a defined period</a:t>
            </a:r>
            <a:endParaRPr lang="en-US" sz="1300" dirty="0"/>
          </a:p>
        </p:txBody>
      </p:sp>
      <p:sp>
        <p:nvSpPr>
          <p:cNvPr id="17" name="Shape 14"/>
          <p:cNvSpPr/>
          <p:nvPr/>
        </p:nvSpPr>
        <p:spPr>
          <a:xfrm>
            <a:off x="502920" y="4504817"/>
            <a:ext cx="128016" cy="128016"/>
          </a:xfrm>
          <a:prstGeom prst="rect">
            <a:avLst/>
          </a:prstGeom>
          <a:solidFill>
            <a:srgbClr val="FFFFFF"/>
          </a:solidFill>
          <a:ln w="12700">
            <a:solidFill>
              <a:srgbClr val="E13720"/>
            </a:solidFill>
            <a:prstDash val="solid"/>
          </a:ln>
        </p:spPr>
      </p:sp>
      <p:sp>
        <p:nvSpPr>
          <p:cNvPr id="18" name="Text 15"/>
          <p:cNvSpPr/>
          <p:nvPr/>
        </p:nvSpPr>
        <p:spPr>
          <a:xfrm>
            <a:off x="722376" y="4468241"/>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Use of recycled fibres, yarns or other recycled materials in production</a:t>
            </a:r>
            <a:endParaRPr lang="en-US" sz="1300" dirty="0"/>
          </a:p>
        </p:txBody>
      </p:sp>
      <p:sp>
        <p:nvSpPr>
          <p:cNvPr id="19" name="Shape 16"/>
          <p:cNvSpPr/>
          <p:nvPr/>
        </p:nvSpPr>
        <p:spPr>
          <a:xfrm>
            <a:off x="502920" y="5123053"/>
            <a:ext cx="128016" cy="128016"/>
          </a:xfrm>
          <a:prstGeom prst="rect">
            <a:avLst/>
          </a:prstGeom>
          <a:solidFill>
            <a:srgbClr val="FFFFFF"/>
          </a:solidFill>
          <a:ln w="12700">
            <a:solidFill>
              <a:srgbClr val="E13720"/>
            </a:solidFill>
            <a:prstDash val="solid"/>
          </a:ln>
        </p:spPr>
      </p:sp>
      <p:sp>
        <p:nvSpPr>
          <p:cNvPr id="20" name="Text 17"/>
          <p:cNvSpPr/>
          <p:nvPr/>
        </p:nvSpPr>
        <p:spPr>
          <a:xfrm>
            <a:off x="722376" y="5086477"/>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partnerships with recyclers, suppliers or other organisations supporting circular textile solutions</a:t>
            </a:r>
            <a:endParaRPr lang="en-US" sz="1300" dirty="0"/>
          </a:p>
        </p:txBody>
      </p:sp>
      <p:sp>
        <p:nvSpPr>
          <p:cNvPr id="21" name="Shape 18"/>
          <p:cNvSpPr/>
          <p:nvPr/>
        </p:nvSpPr>
        <p:spPr>
          <a:xfrm>
            <a:off x="502920" y="5741289"/>
            <a:ext cx="128016" cy="128016"/>
          </a:xfrm>
          <a:prstGeom prst="rect">
            <a:avLst/>
          </a:prstGeom>
          <a:solidFill>
            <a:srgbClr val="FFFFFF"/>
          </a:solidFill>
          <a:ln w="12700">
            <a:solidFill>
              <a:srgbClr val="E13720"/>
            </a:solidFill>
            <a:prstDash val="solid"/>
          </a:ln>
        </p:spPr>
      </p:sp>
      <p:sp>
        <p:nvSpPr>
          <p:cNvPr id="22" name="Text 19"/>
          <p:cNvSpPr/>
          <p:nvPr/>
        </p:nvSpPr>
        <p:spPr>
          <a:xfrm>
            <a:off x="722376" y="5704713"/>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Traceability of textile waste from collection through recycling, reuse or final processing</a:t>
            </a:r>
            <a:endParaRPr lang="en-US" sz="1300" dirty="0"/>
          </a:p>
        </p:txBody>
      </p:sp>
      <p:sp>
        <p:nvSpPr>
          <p:cNvPr id="23" name="Shape 20"/>
          <p:cNvSpPr/>
          <p:nvPr/>
        </p:nvSpPr>
        <p:spPr>
          <a:xfrm>
            <a:off x="6233008" y="2226691"/>
            <a:ext cx="128016" cy="128016"/>
          </a:xfrm>
          <a:prstGeom prst="rect">
            <a:avLst/>
          </a:prstGeom>
          <a:solidFill>
            <a:srgbClr val="FFFFFF"/>
          </a:solidFill>
          <a:ln w="12700">
            <a:solidFill>
              <a:srgbClr val="E13720"/>
            </a:solidFill>
            <a:prstDash val="solid"/>
          </a:ln>
        </p:spPr>
      </p:sp>
      <p:sp>
        <p:nvSpPr>
          <p:cNvPr id="24" name="Text 21"/>
          <p:cNvSpPr/>
          <p:nvPr/>
        </p:nvSpPr>
        <p:spPr>
          <a:xfrm>
            <a:off x="6452464" y="2190115"/>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Circular recycling initiatives that recover textile waste and use the recovered materials to produce new products</a:t>
            </a:r>
            <a:endParaRPr lang="en-US" sz="1300" dirty="0"/>
          </a:p>
        </p:txBody>
      </p:sp>
      <p:sp>
        <p:nvSpPr>
          <p:cNvPr id="25" name="Shape 22"/>
          <p:cNvSpPr/>
          <p:nvPr/>
        </p:nvSpPr>
        <p:spPr>
          <a:xfrm>
            <a:off x="6233008" y="2844927"/>
            <a:ext cx="128016" cy="128016"/>
          </a:xfrm>
          <a:prstGeom prst="rect">
            <a:avLst/>
          </a:prstGeom>
          <a:solidFill>
            <a:srgbClr val="FFFFFF"/>
          </a:solidFill>
          <a:ln w="12700">
            <a:solidFill>
              <a:srgbClr val="E13720"/>
            </a:solidFill>
            <a:prstDash val="solid"/>
          </a:ln>
        </p:spPr>
      </p:sp>
      <p:sp>
        <p:nvSpPr>
          <p:cNvPr id="26" name="Text 23"/>
          <p:cNvSpPr/>
          <p:nvPr/>
        </p:nvSpPr>
        <p:spPr>
          <a:xfrm>
            <a:off x="6452464" y="2808351"/>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Use of digital or other systems to monitor and track textile waste and recycled materials, where applicable</a:t>
            </a:r>
            <a:endParaRPr lang="en-US" sz="1300" dirty="0"/>
          </a:p>
        </p:txBody>
      </p:sp>
      <p:sp>
        <p:nvSpPr>
          <p:cNvPr id="27" name="Shape 24"/>
          <p:cNvSpPr/>
          <p:nvPr/>
        </p:nvSpPr>
        <p:spPr>
          <a:xfrm>
            <a:off x="6233008" y="3463163"/>
            <a:ext cx="128016" cy="128016"/>
          </a:xfrm>
          <a:prstGeom prst="rect">
            <a:avLst/>
          </a:prstGeom>
          <a:solidFill>
            <a:srgbClr val="FFFFFF"/>
          </a:solidFill>
          <a:ln w="12700">
            <a:solidFill>
              <a:srgbClr val="E13720"/>
            </a:solidFill>
            <a:prstDash val="solid"/>
          </a:ln>
        </p:spPr>
      </p:sp>
      <p:sp>
        <p:nvSpPr>
          <p:cNvPr id="28" name="Text 25"/>
          <p:cNvSpPr/>
          <p:nvPr/>
        </p:nvSpPr>
        <p:spPr>
          <a:xfrm>
            <a:off x="6452464" y="3426587"/>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Measurable reduction in the use of virgin raw materials through circular practices</a:t>
            </a:r>
            <a:endParaRPr lang="en-US" sz="1300" dirty="0"/>
          </a:p>
        </p:txBody>
      </p:sp>
      <p:sp>
        <p:nvSpPr>
          <p:cNvPr id="29" name="Shape 26"/>
          <p:cNvSpPr/>
          <p:nvPr/>
        </p:nvSpPr>
        <p:spPr>
          <a:xfrm>
            <a:off x="6233008" y="4081399"/>
            <a:ext cx="128016" cy="128016"/>
          </a:xfrm>
          <a:prstGeom prst="rect">
            <a:avLst/>
          </a:prstGeom>
          <a:solidFill>
            <a:srgbClr val="FFFFFF"/>
          </a:solidFill>
          <a:ln w="12700">
            <a:solidFill>
              <a:srgbClr val="E13720"/>
            </a:solidFill>
            <a:prstDash val="solid"/>
          </a:ln>
        </p:spPr>
      </p:sp>
      <p:sp>
        <p:nvSpPr>
          <p:cNvPr id="30" name="Text 27"/>
          <p:cNvSpPr/>
          <p:nvPr/>
        </p:nvSpPr>
        <p:spPr>
          <a:xfrm>
            <a:off x="6452464" y="4044823"/>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Environmental and/or financial benefits achieved through waste reduction, reuse and recycling</a:t>
            </a:r>
            <a:endParaRPr lang="en-US" sz="1300" dirty="0"/>
          </a:p>
        </p:txBody>
      </p:sp>
      <p:sp>
        <p:nvSpPr>
          <p:cNvPr id="31" name="Shape 28"/>
          <p:cNvSpPr/>
          <p:nvPr/>
        </p:nvSpPr>
        <p:spPr>
          <a:xfrm>
            <a:off x="6233008" y="4699635"/>
            <a:ext cx="128016" cy="128016"/>
          </a:xfrm>
          <a:prstGeom prst="rect">
            <a:avLst/>
          </a:prstGeom>
          <a:solidFill>
            <a:srgbClr val="FFFFFF"/>
          </a:solidFill>
          <a:ln w="12700">
            <a:solidFill>
              <a:srgbClr val="E13720"/>
            </a:solidFill>
            <a:prstDash val="solid"/>
          </a:ln>
        </p:spPr>
      </p:sp>
      <p:sp>
        <p:nvSpPr>
          <p:cNvPr id="32" name="Text 29"/>
          <p:cNvSpPr/>
          <p:nvPr/>
        </p:nvSpPr>
        <p:spPr>
          <a:xfrm>
            <a:off x="6452464" y="4663059"/>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continuous improvement in textile waste management and circular production</a:t>
            </a:r>
            <a:endParaRPr lang="en-US" sz="1300" dirty="0"/>
          </a:p>
        </p:txBody>
      </p:sp>
      <p:sp>
        <p:nvSpPr>
          <p:cNvPr id="33" name="Shape 30"/>
          <p:cNvSpPr/>
          <p:nvPr/>
        </p:nvSpPr>
        <p:spPr>
          <a:xfrm>
            <a:off x="6233008" y="5317871"/>
            <a:ext cx="128016" cy="128016"/>
          </a:xfrm>
          <a:prstGeom prst="rect">
            <a:avLst/>
          </a:prstGeom>
          <a:solidFill>
            <a:srgbClr val="FFFFFF"/>
          </a:solidFill>
          <a:ln w="12700">
            <a:solidFill>
              <a:srgbClr val="E13720"/>
            </a:solidFill>
            <a:prstDash val="solid"/>
          </a:ln>
        </p:spPr>
      </p:sp>
      <p:sp>
        <p:nvSpPr>
          <p:cNvPr id="34" name="Text 31"/>
          <p:cNvSpPr/>
          <p:nvPr/>
        </p:nvSpPr>
        <p:spPr>
          <a:xfrm>
            <a:off x="6452464" y="5281295"/>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for the solution to be adopted by other factories and expanded to a larger scale</a:t>
            </a:r>
            <a:endParaRPr lang="en-US" sz="1300" dirty="0"/>
          </a:p>
        </p:txBody>
      </p:sp>
      <p:pic>
        <p:nvPicPr>
          <p:cNvPr id="35"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36" name="Text 32"/>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2F824A"/>
          </a:solidFill>
          <a:ln/>
        </p:spPr>
      </p:sp>
      <p:sp>
        <p:nvSpPr>
          <p:cNvPr id="4" name="Shape 1"/>
          <p:cNvSpPr/>
          <p:nvPr/>
        </p:nvSpPr>
        <p:spPr>
          <a:xfrm>
            <a:off x="6095848" y="0"/>
            <a:ext cx="6095848" cy="128016"/>
          </a:xfrm>
          <a:prstGeom prst="rect">
            <a:avLst/>
          </a:prstGeom>
          <a:solidFill>
            <a:srgbClr val="95C229"/>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2F824A"/>
                </a:solidFill>
                <a:latin typeface="Arial" pitchFamily="34" charset="0"/>
                <a:ea typeface="Arial" pitchFamily="34" charset="-122"/>
                <a:cs typeface="Arial" pitchFamily="34" charset="-120"/>
              </a:rPr>
              <a:t>CATEGORY 3 · NEXT FRONTIER</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3.1  BUSINESS INNOVATOR OF THE YEAR</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has introduced an innovative product, design, process, technology or business solution that has created clear and measurable improvements in business performance.</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95C229"/>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129282"/>
            <a:ext cx="128016" cy="128016"/>
          </a:xfrm>
          <a:prstGeom prst="rect">
            <a:avLst/>
          </a:prstGeom>
          <a:solidFill>
            <a:srgbClr val="FFFFFF"/>
          </a:solidFill>
          <a:ln w="12700">
            <a:solidFill>
              <a:srgbClr val="2F824A"/>
            </a:solidFill>
            <a:prstDash val="solid"/>
          </a:ln>
        </p:spPr>
      </p:sp>
      <p:sp>
        <p:nvSpPr>
          <p:cNvPr id="10" name="Text 7"/>
          <p:cNvSpPr/>
          <p:nvPr/>
        </p:nvSpPr>
        <p:spPr>
          <a:xfrm>
            <a:off x="722376" y="2092706"/>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Introduction of innovative products, product features or new product concepts</a:t>
            </a:r>
            <a:endParaRPr lang="en-US" sz="1300" dirty="0"/>
          </a:p>
        </p:txBody>
      </p:sp>
      <p:sp>
        <p:nvSpPr>
          <p:cNvPr id="11" name="Shape 8"/>
          <p:cNvSpPr/>
          <p:nvPr/>
        </p:nvSpPr>
        <p:spPr>
          <a:xfrm>
            <a:off x="502920" y="2747518"/>
            <a:ext cx="128016" cy="128016"/>
          </a:xfrm>
          <a:prstGeom prst="rect">
            <a:avLst/>
          </a:prstGeom>
          <a:solidFill>
            <a:srgbClr val="FFFFFF"/>
          </a:solidFill>
          <a:ln w="12700">
            <a:solidFill>
              <a:srgbClr val="2F824A"/>
            </a:solidFill>
            <a:prstDash val="solid"/>
          </a:ln>
        </p:spPr>
      </p:sp>
      <p:sp>
        <p:nvSpPr>
          <p:cNvPr id="12" name="Text 9"/>
          <p:cNvSpPr/>
          <p:nvPr/>
        </p:nvSpPr>
        <p:spPr>
          <a:xfrm>
            <a:off x="722376" y="2710942"/>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Innovation in product design, materials or production methods</a:t>
            </a:r>
            <a:endParaRPr lang="en-US" sz="1300" dirty="0"/>
          </a:p>
        </p:txBody>
      </p:sp>
      <p:sp>
        <p:nvSpPr>
          <p:cNvPr id="13" name="Shape 10"/>
          <p:cNvSpPr/>
          <p:nvPr/>
        </p:nvSpPr>
        <p:spPr>
          <a:xfrm>
            <a:off x="502920" y="3365754"/>
            <a:ext cx="128016" cy="128016"/>
          </a:xfrm>
          <a:prstGeom prst="rect">
            <a:avLst/>
          </a:prstGeom>
          <a:solidFill>
            <a:srgbClr val="FFFFFF"/>
          </a:solidFill>
          <a:ln w="12700">
            <a:solidFill>
              <a:srgbClr val="2F824A"/>
            </a:solidFill>
            <a:prstDash val="solid"/>
          </a:ln>
        </p:spPr>
      </p:sp>
      <p:sp>
        <p:nvSpPr>
          <p:cNvPr id="14" name="Text 11"/>
          <p:cNvSpPr/>
          <p:nvPr/>
        </p:nvSpPr>
        <p:spPr>
          <a:xfrm>
            <a:off x="722376" y="3329178"/>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Improvements in production processes, workflow or operational practices</a:t>
            </a:r>
            <a:endParaRPr lang="en-US" sz="1300" dirty="0"/>
          </a:p>
        </p:txBody>
      </p:sp>
      <p:sp>
        <p:nvSpPr>
          <p:cNvPr id="15" name="Shape 12"/>
          <p:cNvSpPr/>
          <p:nvPr/>
        </p:nvSpPr>
        <p:spPr>
          <a:xfrm>
            <a:off x="502920" y="3983990"/>
            <a:ext cx="128016" cy="128016"/>
          </a:xfrm>
          <a:prstGeom prst="rect">
            <a:avLst/>
          </a:prstGeom>
          <a:solidFill>
            <a:srgbClr val="FFFFFF"/>
          </a:solidFill>
          <a:ln w="12700">
            <a:solidFill>
              <a:srgbClr val="2F824A"/>
            </a:solidFill>
            <a:prstDash val="solid"/>
          </a:ln>
        </p:spPr>
      </p:sp>
      <p:sp>
        <p:nvSpPr>
          <p:cNvPr id="16" name="Text 13"/>
          <p:cNvSpPr/>
          <p:nvPr/>
        </p:nvSpPr>
        <p:spPr>
          <a:xfrm>
            <a:off x="722376" y="3947414"/>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Introduction or effective use of new technologies, machinery or equipment</a:t>
            </a:r>
            <a:endParaRPr lang="en-US" sz="1300" dirty="0"/>
          </a:p>
        </p:txBody>
      </p:sp>
      <p:sp>
        <p:nvSpPr>
          <p:cNvPr id="17" name="Shape 14"/>
          <p:cNvSpPr/>
          <p:nvPr/>
        </p:nvSpPr>
        <p:spPr>
          <a:xfrm>
            <a:off x="502920" y="4602226"/>
            <a:ext cx="128016" cy="128016"/>
          </a:xfrm>
          <a:prstGeom prst="rect">
            <a:avLst/>
          </a:prstGeom>
          <a:solidFill>
            <a:srgbClr val="FFFFFF"/>
          </a:solidFill>
          <a:ln w="12700">
            <a:solidFill>
              <a:srgbClr val="2F824A"/>
            </a:solidFill>
            <a:prstDash val="solid"/>
          </a:ln>
        </p:spPr>
      </p:sp>
      <p:sp>
        <p:nvSpPr>
          <p:cNvPr id="18" name="Text 15"/>
          <p:cNvSpPr/>
          <p:nvPr/>
        </p:nvSpPr>
        <p:spPr>
          <a:xfrm>
            <a:off x="722376" y="4565650"/>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Digitalisation, automation or smart manufacturing solutions</a:t>
            </a:r>
            <a:endParaRPr lang="en-US" sz="1300" dirty="0"/>
          </a:p>
        </p:txBody>
      </p:sp>
      <p:sp>
        <p:nvSpPr>
          <p:cNvPr id="19" name="Shape 16"/>
          <p:cNvSpPr/>
          <p:nvPr/>
        </p:nvSpPr>
        <p:spPr>
          <a:xfrm>
            <a:off x="502920" y="5220462"/>
            <a:ext cx="128016" cy="128016"/>
          </a:xfrm>
          <a:prstGeom prst="rect">
            <a:avLst/>
          </a:prstGeom>
          <a:solidFill>
            <a:srgbClr val="FFFFFF"/>
          </a:solidFill>
          <a:ln w="12700">
            <a:solidFill>
              <a:srgbClr val="2F824A"/>
            </a:solidFill>
            <a:prstDash val="solid"/>
          </a:ln>
        </p:spPr>
      </p:sp>
      <p:sp>
        <p:nvSpPr>
          <p:cNvPr id="20" name="Text 17"/>
          <p:cNvSpPr/>
          <p:nvPr/>
        </p:nvSpPr>
        <p:spPr>
          <a:xfrm>
            <a:off x="722376" y="5183886"/>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Reduction in production costs or operating costs</a:t>
            </a:r>
            <a:endParaRPr lang="en-US" sz="1300" dirty="0"/>
          </a:p>
        </p:txBody>
      </p:sp>
      <p:sp>
        <p:nvSpPr>
          <p:cNvPr id="21" name="Shape 18"/>
          <p:cNvSpPr/>
          <p:nvPr/>
        </p:nvSpPr>
        <p:spPr>
          <a:xfrm>
            <a:off x="502920" y="5838698"/>
            <a:ext cx="128016" cy="128016"/>
          </a:xfrm>
          <a:prstGeom prst="rect">
            <a:avLst/>
          </a:prstGeom>
          <a:solidFill>
            <a:srgbClr val="FFFFFF"/>
          </a:solidFill>
          <a:ln w="12700">
            <a:solidFill>
              <a:srgbClr val="2F824A"/>
            </a:solidFill>
            <a:prstDash val="solid"/>
          </a:ln>
        </p:spPr>
      </p:sp>
      <p:sp>
        <p:nvSpPr>
          <p:cNvPr id="22" name="Text 19"/>
          <p:cNvSpPr/>
          <p:nvPr/>
        </p:nvSpPr>
        <p:spPr>
          <a:xfrm>
            <a:off x="722376" y="5802122"/>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Improvement in productivity, production capacity or resource efficiency</a:t>
            </a:r>
            <a:endParaRPr lang="en-US" sz="1300" dirty="0"/>
          </a:p>
        </p:txBody>
      </p:sp>
      <p:sp>
        <p:nvSpPr>
          <p:cNvPr id="23" name="Shape 20"/>
          <p:cNvSpPr/>
          <p:nvPr/>
        </p:nvSpPr>
        <p:spPr>
          <a:xfrm>
            <a:off x="4322978" y="2129282"/>
            <a:ext cx="128016" cy="128016"/>
          </a:xfrm>
          <a:prstGeom prst="rect">
            <a:avLst/>
          </a:prstGeom>
          <a:solidFill>
            <a:srgbClr val="FFFFFF"/>
          </a:solidFill>
          <a:ln w="12700">
            <a:solidFill>
              <a:srgbClr val="2F824A"/>
            </a:solidFill>
            <a:prstDash val="solid"/>
          </a:ln>
        </p:spPr>
      </p:sp>
      <p:sp>
        <p:nvSpPr>
          <p:cNvPr id="24" name="Text 21"/>
          <p:cNvSpPr/>
          <p:nvPr/>
        </p:nvSpPr>
        <p:spPr>
          <a:xfrm>
            <a:off x="4542434" y="2092706"/>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Reduction in production or delivery lead time</a:t>
            </a:r>
            <a:endParaRPr lang="en-US" sz="1300" dirty="0"/>
          </a:p>
        </p:txBody>
      </p:sp>
      <p:sp>
        <p:nvSpPr>
          <p:cNvPr id="25" name="Shape 22"/>
          <p:cNvSpPr/>
          <p:nvPr/>
        </p:nvSpPr>
        <p:spPr>
          <a:xfrm>
            <a:off x="4322978" y="2747518"/>
            <a:ext cx="128016" cy="128016"/>
          </a:xfrm>
          <a:prstGeom prst="rect">
            <a:avLst/>
          </a:prstGeom>
          <a:solidFill>
            <a:srgbClr val="FFFFFF"/>
          </a:solidFill>
          <a:ln w="12700">
            <a:solidFill>
              <a:srgbClr val="2F824A"/>
            </a:solidFill>
            <a:prstDash val="solid"/>
          </a:ln>
        </p:spPr>
      </p:sp>
      <p:sp>
        <p:nvSpPr>
          <p:cNvPr id="26" name="Text 23"/>
          <p:cNvSpPr/>
          <p:nvPr/>
        </p:nvSpPr>
        <p:spPr>
          <a:xfrm>
            <a:off x="4542434" y="2710942"/>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Improvement in product quality, consistency or production efficiency</a:t>
            </a:r>
            <a:endParaRPr lang="en-US" sz="1300" dirty="0"/>
          </a:p>
        </p:txBody>
      </p:sp>
      <p:sp>
        <p:nvSpPr>
          <p:cNvPr id="27" name="Shape 24"/>
          <p:cNvSpPr/>
          <p:nvPr/>
        </p:nvSpPr>
        <p:spPr>
          <a:xfrm>
            <a:off x="4322978" y="3365754"/>
            <a:ext cx="128016" cy="128016"/>
          </a:xfrm>
          <a:prstGeom prst="rect">
            <a:avLst/>
          </a:prstGeom>
          <a:solidFill>
            <a:srgbClr val="FFFFFF"/>
          </a:solidFill>
          <a:ln w="12700">
            <a:solidFill>
              <a:srgbClr val="2F824A"/>
            </a:solidFill>
            <a:prstDash val="solid"/>
          </a:ln>
        </p:spPr>
      </p:sp>
      <p:sp>
        <p:nvSpPr>
          <p:cNvPr id="28" name="Text 25"/>
          <p:cNvSpPr/>
          <p:nvPr/>
        </p:nvSpPr>
        <p:spPr>
          <a:xfrm>
            <a:off x="4542434" y="3329178"/>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Reduction of defects, rework, downtime or production losses</a:t>
            </a:r>
            <a:endParaRPr lang="en-US" sz="1300" dirty="0"/>
          </a:p>
        </p:txBody>
      </p:sp>
      <p:sp>
        <p:nvSpPr>
          <p:cNvPr id="29" name="Shape 26"/>
          <p:cNvSpPr/>
          <p:nvPr/>
        </p:nvSpPr>
        <p:spPr>
          <a:xfrm>
            <a:off x="4322978" y="3983990"/>
            <a:ext cx="128016" cy="128016"/>
          </a:xfrm>
          <a:prstGeom prst="rect">
            <a:avLst/>
          </a:prstGeom>
          <a:solidFill>
            <a:srgbClr val="FFFFFF"/>
          </a:solidFill>
          <a:ln w="12700">
            <a:solidFill>
              <a:srgbClr val="2F824A"/>
            </a:solidFill>
            <a:prstDash val="solid"/>
          </a:ln>
        </p:spPr>
      </p:sp>
      <p:sp>
        <p:nvSpPr>
          <p:cNvPr id="30" name="Text 27"/>
          <p:cNvSpPr/>
          <p:nvPr/>
        </p:nvSpPr>
        <p:spPr>
          <a:xfrm>
            <a:off x="4542434" y="3947414"/>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Development of new markets, products, customers or business opportunities</a:t>
            </a:r>
            <a:endParaRPr lang="en-US" sz="1300" dirty="0"/>
          </a:p>
        </p:txBody>
      </p:sp>
      <p:sp>
        <p:nvSpPr>
          <p:cNvPr id="31" name="Shape 28"/>
          <p:cNvSpPr/>
          <p:nvPr/>
        </p:nvSpPr>
        <p:spPr>
          <a:xfrm>
            <a:off x="4322978" y="4602226"/>
            <a:ext cx="128016" cy="128016"/>
          </a:xfrm>
          <a:prstGeom prst="rect">
            <a:avLst/>
          </a:prstGeom>
          <a:solidFill>
            <a:srgbClr val="FFFFFF"/>
          </a:solidFill>
          <a:ln w="12700">
            <a:solidFill>
              <a:srgbClr val="2F824A"/>
            </a:solidFill>
            <a:prstDash val="solid"/>
          </a:ln>
        </p:spPr>
      </p:sp>
      <p:sp>
        <p:nvSpPr>
          <p:cNvPr id="32" name="Text 29"/>
          <p:cNvSpPr/>
          <p:nvPr/>
        </p:nvSpPr>
        <p:spPr>
          <a:xfrm>
            <a:off x="4542434" y="4565650"/>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Improved customer satisfaction, competitiveness or market access</a:t>
            </a:r>
            <a:endParaRPr lang="en-US" sz="1300" dirty="0"/>
          </a:p>
        </p:txBody>
      </p:sp>
      <p:sp>
        <p:nvSpPr>
          <p:cNvPr id="33" name="Shape 30"/>
          <p:cNvSpPr/>
          <p:nvPr/>
        </p:nvSpPr>
        <p:spPr>
          <a:xfrm>
            <a:off x="4322978" y="5220462"/>
            <a:ext cx="128016" cy="128016"/>
          </a:xfrm>
          <a:prstGeom prst="rect">
            <a:avLst/>
          </a:prstGeom>
          <a:solidFill>
            <a:srgbClr val="FFFFFF"/>
          </a:solidFill>
          <a:ln w="12700">
            <a:solidFill>
              <a:srgbClr val="2F824A"/>
            </a:solidFill>
            <a:prstDash val="solid"/>
          </a:ln>
        </p:spPr>
      </p:sp>
      <p:sp>
        <p:nvSpPr>
          <p:cNvPr id="34" name="Text 31"/>
          <p:cNvSpPr/>
          <p:nvPr/>
        </p:nvSpPr>
        <p:spPr>
          <a:xfrm>
            <a:off x="4542434" y="5183886"/>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Demonstrated financial benefits, cost savings or return on investment</a:t>
            </a:r>
            <a:endParaRPr lang="en-US" sz="1300" dirty="0"/>
          </a:p>
        </p:txBody>
      </p:sp>
      <p:sp>
        <p:nvSpPr>
          <p:cNvPr id="35" name="Shape 32"/>
          <p:cNvSpPr/>
          <p:nvPr/>
        </p:nvSpPr>
        <p:spPr>
          <a:xfrm>
            <a:off x="4322978" y="5838698"/>
            <a:ext cx="128016" cy="128016"/>
          </a:xfrm>
          <a:prstGeom prst="rect">
            <a:avLst/>
          </a:prstGeom>
          <a:solidFill>
            <a:srgbClr val="FFFFFF"/>
          </a:solidFill>
          <a:ln w="12700">
            <a:solidFill>
              <a:srgbClr val="2F824A"/>
            </a:solidFill>
            <a:prstDash val="solid"/>
          </a:ln>
        </p:spPr>
      </p:sp>
      <p:sp>
        <p:nvSpPr>
          <p:cNvPr id="36" name="Text 33"/>
          <p:cNvSpPr/>
          <p:nvPr/>
        </p:nvSpPr>
        <p:spPr>
          <a:xfrm>
            <a:off x="4542434" y="5802122"/>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Clear evidence of the problem or business need addressed by the innovation</a:t>
            </a:r>
            <a:endParaRPr lang="en-US" sz="1300" dirty="0"/>
          </a:p>
        </p:txBody>
      </p:sp>
      <p:sp>
        <p:nvSpPr>
          <p:cNvPr id="37" name="Shape 34"/>
          <p:cNvSpPr/>
          <p:nvPr/>
        </p:nvSpPr>
        <p:spPr>
          <a:xfrm>
            <a:off x="8143037" y="2129282"/>
            <a:ext cx="128016" cy="128016"/>
          </a:xfrm>
          <a:prstGeom prst="rect">
            <a:avLst/>
          </a:prstGeom>
          <a:solidFill>
            <a:srgbClr val="FFFFFF"/>
          </a:solidFill>
          <a:ln w="12700">
            <a:solidFill>
              <a:srgbClr val="2F824A"/>
            </a:solidFill>
            <a:prstDash val="solid"/>
          </a:ln>
        </p:spPr>
      </p:sp>
      <p:sp>
        <p:nvSpPr>
          <p:cNvPr id="38" name="Text 35"/>
          <p:cNvSpPr/>
          <p:nvPr/>
        </p:nvSpPr>
        <p:spPr>
          <a:xfrm>
            <a:off x="8362493" y="2092706"/>
            <a:ext cx="3326282" cy="639318"/>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Level of innovation and uniqueness compared with existing practices within the factory or industry</a:t>
            </a:r>
            <a:endParaRPr lang="en-US" sz="1300" dirty="0"/>
          </a:p>
        </p:txBody>
      </p:sp>
      <p:sp>
        <p:nvSpPr>
          <p:cNvPr id="39" name="Shape 36"/>
          <p:cNvSpPr/>
          <p:nvPr/>
        </p:nvSpPr>
        <p:spPr>
          <a:xfrm>
            <a:off x="8143037" y="2942336"/>
            <a:ext cx="128016" cy="128016"/>
          </a:xfrm>
          <a:prstGeom prst="rect">
            <a:avLst/>
          </a:prstGeom>
          <a:solidFill>
            <a:srgbClr val="FFFFFF"/>
          </a:solidFill>
          <a:ln w="12700">
            <a:solidFill>
              <a:srgbClr val="2F824A"/>
            </a:solidFill>
            <a:prstDash val="solid"/>
          </a:ln>
        </p:spPr>
      </p:sp>
      <p:sp>
        <p:nvSpPr>
          <p:cNvPr id="40" name="Text 37"/>
          <p:cNvSpPr/>
          <p:nvPr/>
        </p:nvSpPr>
        <p:spPr>
          <a:xfrm>
            <a:off x="8362493" y="2905760"/>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Practicality and effectiveness of the solution in achieving the intended results</a:t>
            </a:r>
            <a:endParaRPr lang="en-US" sz="1300" dirty="0"/>
          </a:p>
        </p:txBody>
      </p:sp>
      <p:sp>
        <p:nvSpPr>
          <p:cNvPr id="41" name="Shape 38"/>
          <p:cNvSpPr/>
          <p:nvPr/>
        </p:nvSpPr>
        <p:spPr>
          <a:xfrm>
            <a:off x="8143037" y="3560572"/>
            <a:ext cx="128016" cy="128016"/>
          </a:xfrm>
          <a:prstGeom prst="rect">
            <a:avLst/>
          </a:prstGeom>
          <a:solidFill>
            <a:srgbClr val="FFFFFF"/>
          </a:solidFill>
          <a:ln w="12700">
            <a:solidFill>
              <a:srgbClr val="2F824A"/>
            </a:solidFill>
            <a:prstDash val="solid"/>
          </a:ln>
        </p:spPr>
      </p:sp>
      <p:sp>
        <p:nvSpPr>
          <p:cNvPr id="42" name="Text 39"/>
          <p:cNvSpPr/>
          <p:nvPr/>
        </p:nvSpPr>
        <p:spPr>
          <a:xfrm>
            <a:off x="8362493" y="3523996"/>
            <a:ext cx="3326282" cy="639318"/>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for further expansion within the factory or across other production lines</a:t>
            </a:r>
            <a:endParaRPr lang="en-US" sz="1300" dirty="0"/>
          </a:p>
        </p:txBody>
      </p:sp>
      <p:sp>
        <p:nvSpPr>
          <p:cNvPr id="43" name="Shape 40"/>
          <p:cNvSpPr/>
          <p:nvPr/>
        </p:nvSpPr>
        <p:spPr>
          <a:xfrm>
            <a:off x="8143037" y="4373626"/>
            <a:ext cx="128016" cy="128016"/>
          </a:xfrm>
          <a:prstGeom prst="rect">
            <a:avLst/>
          </a:prstGeom>
          <a:solidFill>
            <a:srgbClr val="FFFFFF"/>
          </a:solidFill>
          <a:ln w="12700">
            <a:solidFill>
              <a:srgbClr val="2F824A"/>
            </a:solidFill>
            <a:prstDash val="solid"/>
          </a:ln>
        </p:spPr>
      </p:sp>
      <p:sp>
        <p:nvSpPr>
          <p:cNvPr id="44" name="Text 41"/>
          <p:cNvSpPr/>
          <p:nvPr/>
        </p:nvSpPr>
        <p:spPr>
          <a:xfrm>
            <a:off x="8362493" y="4337050"/>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for adoption by other factories in the textile and RMG industry</a:t>
            </a:r>
            <a:endParaRPr lang="en-US" sz="1300" dirty="0"/>
          </a:p>
        </p:txBody>
      </p:sp>
      <p:sp>
        <p:nvSpPr>
          <p:cNvPr id="45" name="Shape 42"/>
          <p:cNvSpPr/>
          <p:nvPr/>
        </p:nvSpPr>
        <p:spPr>
          <a:xfrm>
            <a:off x="8143037" y="4991862"/>
            <a:ext cx="128016" cy="128016"/>
          </a:xfrm>
          <a:prstGeom prst="rect">
            <a:avLst/>
          </a:prstGeom>
          <a:solidFill>
            <a:srgbClr val="FFFFFF"/>
          </a:solidFill>
          <a:ln w="12700">
            <a:solidFill>
              <a:srgbClr val="2F824A"/>
            </a:solidFill>
            <a:prstDash val="solid"/>
          </a:ln>
        </p:spPr>
      </p:sp>
      <p:sp>
        <p:nvSpPr>
          <p:cNvPr id="46" name="Text 43"/>
          <p:cNvSpPr/>
          <p:nvPr/>
        </p:nvSpPr>
        <p:spPr>
          <a:xfrm>
            <a:off x="8362493" y="4955286"/>
            <a:ext cx="332628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sustained results and continuous improvement</a:t>
            </a:r>
            <a:endParaRPr lang="en-US" sz="1300" dirty="0"/>
          </a:p>
        </p:txBody>
      </p:sp>
      <p:pic>
        <p:nvPicPr>
          <p:cNvPr id="47"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48" name="Text 44"/>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2F824A"/>
          </a:solidFill>
          <a:ln/>
        </p:spPr>
      </p:sp>
      <p:sp>
        <p:nvSpPr>
          <p:cNvPr id="4" name="Shape 1"/>
          <p:cNvSpPr/>
          <p:nvPr/>
        </p:nvSpPr>
        <p:spPr>
          <a:xfrm>
            <a:off x="6095848" y="0"/>
            <a:ext cx="6095848" cy="128016"/>
          </a:xfrm>
          <a:prstGeom prst="rect">
            <a:avLst/>
          </a:prstGeom>
          <a:solidFill>
            <a:srgbClr val="95C229"/>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2F824A"/>
                </a:solidFill>
                <a:latin typeface="Arial" pitchFamily="34" charset="0"/>
                <a:ea typeface="Arial" pitchFamily="34" charset="-122"/>
                <a:cs typeface="Arial" pitchFamily="34" charset="-120"/>
              </a:rPr>
              <a:t>CATEGORY 3 · NEXT FRONTIER</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3.2  FUTURE-READY AWARD</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has introduced innovative solutions, technologies or practices that strengthen its readiness for emerging environmental, technological, market and regulatory developments.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95C229"/>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129282"/>
            <a:ext cx="128016" cy="128016"/>
          </a:xfrm>
          <a:prstGeom prst="rect">
            <a:avLst/>
          </a:prstGeom>
          <a:solidFill>
            <a:srgbClr val="FFFFFF"/>
          </a:solidFill>
          <a:ln w="12700">
            <a:solidFill>
              <a:srgbClr val="2F824A"/>
            </a:solidFill>
            <a:prstDash val="solid"/>
          </a:ln>
        </p:spPr>
      </p:sp>
      <p:sp>
        <p:nvSpPr>
          <p:cNvPr id="10" name="Text 7"/>
          <p:cNvSpPr/>
          <p:nvPr/>
        </p:nvSpPr>
        <p:spPr>
          <a:xfrm>
            <a:off x="722376" y="209270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Circular economy practices, resource efficiency and waste reduction</a:t>
            </a:r>
            <a:endParaRPr lang="en-US" sz="1300" dirty="0"/>
          </a:p>
        </p:txBody>
      </p:sp>
      <p:sp>
        <p:nvSpPr>
          <p:cNvPr id="11" name="Shape 8"/>
          <p:cNvSpPr/>
          <p:nvPr/>
        </p:nvSpPr>
        <p:spPr>
          <a:xfrm>
            <a:off x="502920" y="2747518"/>
            <a:ext cx="128016" cy="128016"/>
          </a:xfrm>
          <a:prstGeom prst="rect">
            <a:avLst/>
          </a:prstGeom>
          <a:solidFill>
            <a:srgbClr val="FFFFFF"/>
          </a:solidFill>
          <a:ln w="12700">
            <a:solidFill>
              <a:srgbClr val="2F824A"/>
            </a:solidFill>
            <a:prstDash val="solid"/>
          </a:ln>
        </p:spPr>
      </p:sp>
      <p:sp>
        <p:nvSpPr>
          <p:cNvPr id="12" name="Text 9"/>
          <p:cNvSpPr/>
          <p:nvPr/>
        </p:nvSpPr>
        <p:spPr>
          <a:xfrm>
            <a:off x="722376" y="2710942"/>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Climate change mitigation, adaptation and resilience measures</a:t>
            </a:r>
            <a:endParaRPr lang="en-US" sz="1300" dirty="0"/>
          </a:p>
        </p:txBody>
      </p:sp>
      <p:sp>
        <p:nvSpPr>
          <p:cNvPr id="13" name="Shape 10"/>
          <p:cNvSpPr/>
          <p:nvPr/>
        </p:nvSpPr>
        <p:spPr>
          <a:xfrm>
            <a:off x="502920" y="3170936"/>
            <a:ext cx="128016" cy="128016"/>
          </a:xfrm>
          <a:prstGeom prst="rect">
            <a:avLst/>
          </a:prstGeom>
          <a:solidFill>
            <a:srgbClr val="FFFFFF"/>
          </a:solidFill>
          <a:ln w="12700">
            <a:solidFill>
              <a:srgbClr val="2F824A"/>
            </a:solidFill>
            <a:prstDash val="solid"/>
          </a:ln>
        </p:spPr>
      </p:sp>
      <p:sp>
        <p:nvSpPr>
          <p:cNvPr id="14" name="Text 11"/>
          <p:cNvSpPr/>
          <p:nvPr/>
        </p:nvSpPr>
        <p:spPr>
          <a:xfrm>
            <a:off x="722376" y="3134360"/>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Renewable energy and low-carbon production solutions</a:t>
            </a:r>
            <a:endParaRPr lang="en-US" sz="1300" dirty="0"/>
          </a:p>
        </p:txBody>
      </p:sp>
      <p:sp>
        <p:nvSpPr>
          <p:cNvPr id="15" name="Shape 12"/>
          <p:cNvSpPr/>
          <p:nvPr/>
        </p:nvSpPr>
        <p:spPr>
          <a:xfrm>
            <a:off x="502920" y="3594354"/>
            <a:ext cx="128016" cy="128016"/>
          </a:xfrm>
          <a:prstGeom prst="rect">
            <a:avLst/>
          </a:prstGeom>
          <a:solidFill>
            <a:srgbClr val="FFFFFF"/>
          </a:solidFill>
          <a:ln w="12700">
            <a:solidFill>
              <a:srgbClr val="2F824A"/>
            </a:solidFill>
            <a:prstDash val="solid"/>
          </a:ln>
        </p:spPr>
      </p:sp>
      <p:sp>
        <p:nvSpPr>
          <p:cNvPr id="16" name="Text 13"/>
          <p:cNvSpPr/>
          <p:nvPr/>
        </p:nvSpPr>
        <p:spPr>
          <a:xfrm>
            <a:off x="722376" y="3557778"/>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Digitalisation, automation and smart manufacturing</a:t>
            </a:r>
            <a:endParaRPr lang="en-US" sz="1300" dirty="0"/>
          </a:p>
        </p:txBody>
      </p:sp>
      <p:sp>
        <p:nvSpPr>
          <p:cNvPr id="17" name="Shape 14"/>
          <p:cNvSpPr/>
          <p:nvPr/>
        </p:nvSpPr>
        <p:spPr>
          <a:xfrm>
            <a:off x="502920" y="4017772"/>
            <a:ext cx="128016" cy="128016"/>
          </a:xfrm>
          <a:prstGeom prst="rect">
            <a:avLst/>
          </a:prstGeom>
          <a:solidFill>
            <a:srgbClr val="FFFFFF"/>
          </a:solidFill>
          <a:ln w="12700">
            <a:solidFill>
              <a:srgbClr val="2F824A"/>
            </a:solidFill>
            <a:prstDash val="solid"/>
          </a:ln>
        </p:spPr>
      </p:sp>
      <p:sp>
        <p:nvSpPr>
          <p:cNvPr id="18" name="Text 15"/>
          <p:cNvSpPr/>
          <p:nvPr/>
        </p:nvSpPr>
        <p:spPr>
          <a:xfrm>
            <a:off x="722376" y="398119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Digital monitoring of energy, water, steam and other relevant production or environmental parameters</a:t>
            </a:r>
            <a:endParaRPr lang="en-US" sz="1300" dirty="0"/>
          </a:p>
        </p:txBody>
      </p:sp>
      <p:sp>
        <p:nvSpPr>
          <p:cNvPr id="19" name="Shape 16"/>
          <p:cNvSpPr/>
          <p:nvPr/>
        </p:nvSpPr>
        <p:spPr>
          <a:xfrm>
            <a:off x="502920" y="4636008"/>
            <a:ext cx="128016" cy="128016"/>
          </a:xfrm>
          <a:prstGeom prst="rect">
            <a:avLst/>
          </a:prstGeom>
          <a:solidFill>
            <a:srgbClr val="FFFFFF"/>
          </a:solidFill>
          <a:ln w="12700">
            <a:solidFill>
              <a:srgbClr val="2F824A"/>
            </a:solidFill>
            <a:prstDash val="solid"/>
          </a:ln>
        </p:spPr>
      </p:sp>
      <p:sp>
        <p:nvSpPr>
          <p:cNvPr id="20" name="Text 17"/>
          <p:cNvSpPr/>
          <p:nvPr/>
        </p:nvSpPr>
        <p:spPr>
          <a:xfrm>
            <a:off x="722376" y="459943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Data-driven environmental performance monitoring and decision-making</a:t>
            </a:r>
            <a:endParaRPr lang="en-US" sz="1300" dirty="0"/>
          </a:p>
        </p:txBody>
      </p:sp>
      <p:sp>
        <p:nvSpPr>
          <p:cNvPr id="21" name="Shape 18"/>
          <p:cNvSpPr/>
          <p:nvPr/>
        </p:nvSpPr>
        <p:spPr>
          <a:xfrm>
            <a:off x="502920" y="5254244"/>
            <a:ext cx="128016" cy="128016"/>
          </a:xfrm>
          <a:prstGeom prst="rect">
            <a:avLst/>
          </a:prstGeom>
          <a:solidFill>
            <a:srgbClr val="FFFFFF"/>
          </a:solidFill>
          <a:ln w="12700">
            <a:solidFill>
              <a:srgbClr val="2F824A"/>
            </a:solidFill>
            <a:prstDash val="solid"/>
          </a:ln>
        </p:spPr>
      </p:sp>
      <p:sp>
        <p:nvSpPr>
          <p:cNvPr id="22" name="Text 19"/>
          <p:cNvSpPr/>
          <p:nvPr/>
        </p:nvSpPr>
        <p:spPr>
          <a:xfrm>
            <a:off x="722376" y="521766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Sustainable materials, technologies, machinery and production processes</a:t>
            </a:r>
            <a:endParaRPr lang="en-US" sz="1300" dirty="0"/>
          </a:p>
        </p:txBody>
      </p:sp>
      <p:sp>
        <p:nvSpPr>
          <p:cNvPr id="23" name="Shape 20"/>
          <p:cNvSpPr/>
          <p:nvPr/>
        </p:nvSpPr>
        <p:spPr>
          <a:xfrm>
            <a:off x="502920" y="5872480"/>
            <a:ext cx="128016" cy="128016"/>
          </a:xfrm>
          <a:prstGeom prst="rect">
            <a:avLst/>
          </a:prstGeom>
          <a:solidFill>
            <a:srgbClr val="FFFFFF"/>
          </a:solidFill>
          <a:ln w="12700">
            <a:solidFill>
              <a:srgbClr val="2F824A"/>
            </a:solidFill>
            <a:prstDash val="solid"/>
          </a:ln>
        </p:spPr>
      </p:sp>
      <p:sp>
        <p:nvSpPr>
          <p:cNvPr id="24" name="Text 21"/>
          <p:cNvSpPr/>
          <p:nvPr/>
        </p:nvSpPr>
        <p:spPr>
          <a:xfrm>
            <a:off x="722376" y="5835904"/>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Safer and more sustainable chemical management and alternatives</a:t>
            </a:r>
            <a:endParaRPr lang="en-US" sz="1300" dirty="0"/>
          </a:p>
        </p:txBody>
      </p:sp>
      <p:sp>
        <p:nvSpPr>
          <p:cNvPr id="25" name="Shape 22"/>
          <p:cNvSpPr/>
          <p:nvPr/>
        </p:nvSpPr>
        <p:spPr>
          <a:xfrm>
            <a:off x="6233008" y="2129282"/>
            <a:ext cx="128016" cy="128016"/>
          </a:xfrm>
          <a:prstGeom prst="rect">
            <a:avLst/>
          </a:prstGeom>
          <a:solidFill>
            <a:srgbClr val="FFFFFF"/>
          </a:solidFill>
          <a:ln w="12700">
            <a:solidFill>
              <a:srgbClr val="2F824A"/>
            </a:solidFill>
            <a:prstDash val="solid"/>
          </a:ln>
        </p:spPr>
      </p:sp>
      <p:sp>
        <p:nvSpPr>
          <p:cNvPr id="26" name="Text 23"/>
          <p:cNvSpPr/>
          <p:nvPr/>
        </p:nvSpPr>
        <p:spPr>
          <a:xfrm>
            <a:off x="6452464" y="209270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Relevant sustainability standards, certifications or verified sustainable inputs</a:t>
            </a:r>
            <a:endParaRPr lang="en-US" sz="1300" dirty="0"/>
          </a:p>
        </p:txBody>
      </p:sp>
      <p:sp>
        <p:nvSpPr>
          <p:cNvPr id="27" name="Shape 24"/>
          <p:cNvSpPr/>
          <p:nvPr/>
        </p:nvSpPr>
        <p:spPr>
          <a:xfrm>
            <a:off x="6233008" y="2747518"/>
            <a:ext cx="128016" cy="128016"/>
          </a:xfrm>
          <a:prstGeom prst="rect">
            <a:avLst/>
          </a:prstGeom>
          <a:solidFill>
            <a:srgbClr val="FFFFFF"/>
          </a:solidFill>
          <a:ln w="12700">
            <a:solidFill>
              <a:srgbClr val="2F824A"/>
            </a:solidFill>
            <a:prstDash val="solid"/>
          </a:ln>
        </p:spPr>
      </p:sp>
      <p:sp>
        <p:nvSpPr>
          <p:cNvPr id="28" name="Text 25"/>
          <p:cNvSpPr/>
          <p:nvPr/>
        </p:nvSpPr>
        <p:spPr>
          <a:xfrm>
            <a:off x="6452464" y="27109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Preparedness for emerging EU and international sustainability and market requirements, including CSDDD and DPP</a:t>
            </a:r>
            <a:endParaRPr lang="en-US" sz="1300" dirty="0"/>
          </a:p>
        </p:txBody>
      </p:sp>
      <p:sp>
        <p:nvSpPr>
          <p:cNvPr id="29" name="Shape 26"/>
          <p:cNvSpPr/>
          <p:nvPr/>
        </p:nvSpPr>
        <p:spPr>
          <a:xfrm>
            <a:off x="6233008" y="3365754"/>
            <a:ext cx="128016" cy="128016"/>
          </a:xfrm>
          <a:prstGeom prst="rect">
            <a:avLst/>
          </a:prstGeom>
          <a:solidFill>
            <a:srgbClr val="FFFFFF"/>
          </a:solidFill>
          <a:ln w="12700">
            <a:solidFill>
              <a:srgbClr val="2F824A"/>
            </a:solidFill>
            <a:prstDash val="solid"/>
          </a:ln>
        </p:spPr>
      </p:sp>
      <p:sp>
        <p:nvSpPr>
          <p:cNvPr id="30" name="Text 27"/>
          <p:cNvSpPr/>
          <p:nvPr/>
        </p:nvSpPr>
        <p:spPr>
          <a:xfrm>
            <a:off x="6452464"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Improved product traceability, transparency and sustainability-related data management</a:t>
            </a:r>
            <a:endParaRPr lang="en-US" sz="1300" dirty="0"/>
          </a:p>
        </p:txBody>
      </p:sp>
      <p:sp>
        <p:nvSpPr>
          <p:cNvPr id="31" name="Shape 28"/>
          <p:cNvSpPr/>
          <p:nvPr/>
        </p:nvSpPr>
        <p:spPr>
          <a:xfrm>
            <a:off x="6233008" y="3983990"/>
            <a:ext cx="128016" cy="128016"/>
          </a:xfrm>
          <a:prstGeom prst="rect">
            <a:avLst/>
          </a:prstGeom>
          <a:solidFill>
            <a:srgbClr val="FFFFFF"/>
          </a:solidFill>
          <a:ln w="12700">
            <a:solidFill>
              <a:srgbClr val="2F824A"/>
            </a:solidFill>
            <a:prstDash val="solid"/>
          </a:ln>
        </p:spPr>
      </p:sp>
      <p:sp>
        <p:nvSpPr>
          <p:cNvPr id="32" name="Text 29"/>
          <p:cNvSpPr/>
          <p:nvPr/>
        </p:nvSpPr>
        <p:spPr>
          <a:xfrm>
            <a:off x="6452464" y="39474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Contribution to long-term business resilience, competitiveness and international market access</a:t>
            </a:r>
            <a:endParaRPr lang="en-US" sz="1300" dirty="0"/>
          </a:p>
        </p:txBody>
      </p:sp>
      <p:sp>
        <p:nvSpPr>
          <p:cNvPr id="33" name="Shape 30"/>
          <p:cNvSpPr/>
          <p:nvPr/>
        </p:nvSpPr>
        <p:spPr>
          <a:xfrm>
            <a:off x="6233008" y="4602226"/>
            <a:ext cx="128016" cy="128016"/>
          </a:xfrm>
          <a:prstGeom prst="rect">
            <a:avLst/>
          </a:prstGeom>
          <a:solidFill>
            <a:srgbClr val="FFFFFF"/>
          </a:solidFill>
          <a:ln w="12700">
            <a:solidFill>
              <a:srgbClr val="2F824A"/>
            </a:solidFill>
            <a:prstDash val="solid"/>
          </a:ln>
        </p:spPr>
      </p:sp>
      <p:sp>
        <p:nvSpPr>
          <p:cNvPr id="34" name="Text 31"/>
          <p:cNvSpPr/>
          <p:nvPr/>
        </p:nvSpPr>
        <p:spPr>
          <a:xfrm>
            <a:off x="6452464" y="45656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Demonstrated environmental, operational, financial or market benefits</a:t>
            </a:r>
            <a:endParaRPr lang="en-US" sz="1300" dirty="0"/>
          </a:p>
        </p:txBody>
      </p:sp>
      <p:sp>
        <p:nvSpPr>
          <p:cNvPr id="35" name="Shape 32"/>
          <p:cNvSpPr/>
          <p:nvPr/>
        </p:nvSpPr>
        <p:spPr>
          <a:xfrm>
            <a:off x="6233008" y="5220462"/>
            <a:ext cx="128016" cy="128016"/>
          </a:xfrm>
          <a:prstGeom prst="rect">
            <a:avLst/>
          </a:prstGeom>
          <a:solidFill>
            <a:srgbClr val="FFFFFF"/>
          </a:solidFill>
          <a:ln w="12700">
            <a:solidFill>
              <a:srgbClr val="2F824A"/>
            </a:solidFill>
            <a:prstDash val="solid"/>
          </a:ln>
        </p:spPr>
      </p:sp>
      <p:sp>
        <p:nvSpPr>
          <p:cNvPr id="36" name="Text 33"/>
          <p:cNvSpPr/>
          <p:nvPr/>
        </p:nvSpPr>
        <p:spPr>
          <a:xfrm>
            <a:off x="6452464" y="51838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for expansion within the factory and adoption by other factories</a:t>
            </a:r>
            <a:endParaRPr lang="en-US" sz="1300" dirty="0"/>
          </a:p>
        </p:txBody>
      </p:sp>
      <p:sp>
        <p:nvSpPr>
          <p:cNvPr id="37" name="Shape 34"/>
          <p:cNvSpPr/>
          <p:nvPr/>
        </p:nvSpPr>
        <p:spPr>
          <a:xfrm>
            <a:off x="6233008" y="5838698"/>
            <a:ext cx="128016" cy="128016"/>
          </a:xfrm>
          <a:prstGeom prst="rect">
            <a:avLst/>
          </a:prstGeom>
          <a:solidFill>
            <a:srgbClr val="FFFFFF"/>
          </a:solidFill>
          <a:ln w="12700">
            <a:solidFill>
              <a:srgbClr val="2F824A"/>
            </a:solidFill>
            <a:prstDash val="solid"/>
          </a:ln>
        </p:spPr>
      </p:sp>
      <p:sp>
        <p:nvSpPr>
          <p:cNvPr id="38" name="Text 35"/>
          <p:cNvSpPr/>
          <p:nvPr/>
        </p:nvSpPr>
        <p:spPr>
          <a:xfrm>
            <a:off x="6452464" y="580212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Long-term relevance and potential to support the factory’s future sustainability and competitiveness</a:t>
            </a:r>
            <a:endParaRPr lang="en-US" sz="1300" dirty="0"/>
          </a:p>
        </p:txBody>
      </p:sp>
      <p:pic>
        <p:nvPicPr>
          <p:cNvPr id="39"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40" name="Text 36"/>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2F824A"/>
          </a:solidFill>
          <a:ln/>
        </p:spPr>
      </p:sp>
      <p:sp>
        <p:nvSpPr>
          <p:cNvPr id="4" name="Shape 1"/>
          <p:cNvSpPr/>
          <p:nvPr/>
        </p:nvSpPr>
        <p:spPr>
          <a:xfrm>
            <a:off x="6095848" y="0"/>
            <a:ext cx="6095848" cy="128016"/>
          </a:xfrm>
          <a:prstGeom prst="rect">
            <a:avLst/>
          </a:prstGeom>
          <a:solidFill>
            <a:srgbClr val="95C229"/>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2F824A"/>
                </a:solidFill>
                <a:latin typeface="Arial" pitchFamily="34" charset="0"/>
                <a:ea typeface="Arial" pitchFamily="34" charset="-122"/>
                <a:cs typeface="Arial" pitchFamily="34" charset="-120"/>
              </a:rPr>
              <a:t>CATEGORY 3 · NEXT FRONTIER</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3.3  WORKER-CENTRIC INNOVATION</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 factory that has introduced an innovative solution that has made a direct and measurable contribution to worker safety, health, wellbeing, dignity or working conditions.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95C229"/>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1755648"/>
            <a:ext cx="128016" cy="128016"/>
          </a:xfrm>
          <a:prstGeom prst="rect">
            <a:avLst/>
          </a:prstGeom>
          <a:solidFill>
            <a:srgbClr val="FFFFFF"/>
          </a:solidFill>
          <a:ln w="12700">
            <a:solidFill>
              <a:srgbClr val="2F824A"/>
            </a:solidFill>
            <a:prstDash val="solid"/>
          </a:ln>
        </p:spPr>
      </p:sp>
      <p:sp>
        <p:nvSpPr>
          <p:cNvPr id="10" name="Text 7"/>
          <p:cNvSpPr/>
          <p:nvPr/>
        </p:nvSpPr>
        <p:spPr>
          <a:xfrm>
            <a:off x="722376" y="171907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Innovative measures to improve worker safety and reduce occupational risks</a:t>
            </a:r>
            <a:endParaRPr lang="en-US" sz="1300" dirty="0"/>
          </a:p>
        </p:txBody>
      </p:sp>
      <p:sp>
        <p:nvSpPr>
          <p:cNvPr id="11" name="Shape 8"/>
          <p:cNvSpPr/>
          <p:nvPr/>
        </p:nvSpPr>
        <p:spPr>
          <a:xfrm>
            <a:off x="502920" y="2373884"/>
            <a:ext cx="128016" cy="128016"/>
          </a:xfrm>
          <a:prstGeom prst="rect">
            <a:avLst/>
          </a:prstGeom>
          <a:solidFill>
            <a:srgbClr val="FFFFFF"/>
          </a:solidFill>
          <a:ln w="12700">
            <a:solidFill>
              <a:srgbClr val="2F824A"/>
            </a:solidFill>
            <a:prstDash val="solid"/>
          </a:ln>
        </p:spPr>
      </p:sp>
      <p:sp>
        <p:nvSpPr>
          <p:cNvPr id="12" name="Text 9"/>
          <p:cNvSpPr/>
          <p:nvPr/>
        </p:nvSpPr>
        <p:spPr>
          <a:xfrm>
            <a:off x="722376" y="233730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Improved access to healthcare, health services and worker wellbeing support</a:t>
            </a:r>
            <a:endParaRPr lang="en-US" sz="1300" dirty="0"/>
          </a:p>
        </p:txBody>
      </p:sp>
      <p:sp>
        <p:nvSpPr>
          <p:cNvPr id="13" name="Shape 10"/>
          <p:cNvSpPr/>
          <p:nvPr/>
        </p:nvSpPr>
        <p:spPr>
          <a:xfrm>
            <a:off x="502920" y="2992120"/>
            <a:ext cx="128016" cy="128016"/>
          </a:xfrm>
          <a:prstGeom prst="rect">
            <a:avLst/>
          </a:prstGeom>
          <a:solidFill>
            <a:srgbClr val="FFFFFF"/>
          </a:solidFill>
          <a:ln w="12700">
            <a:solidFill>
              <a:srgbClr val="2F824A"/>
            </a:solidFill>
            <a:prstDash val="solid"/>
          </a:ln>
        </p:spPr>
      </p:sp>
      <p:sp>
        <p:nvSpPr>
          <p:cNvPr id="14" name="Text 11"/>
          <p:cNvSpPr/>
          <p:nvPr/>
        </p:nvSpPr>
        <p:spPr>
          <a:xfrm>
            <a:off x="722376" y="295554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Transportation facilities or other measures that improve workers’ safety and convenience</a:t>
            </a:r>
            <a:endParaRPr lang="en-US" sz="1300" dirty="0"/>
          </a:p>
        </p:txBody>
      </p:sp>
      <p:sp>
        <p:nvSpPr>
          <p:cNvPr id="15" name="Shape 12"/>
          <p:cNvSpPr/>
          <p:nvPr/>
        </p:nvSpPr>
        <p:spPr>
          <a:xfrm>
            <a:off x="502920" y="3610356"/>
            <a:ext cx="128016" cy="128016"/>
          </a:xfrm>
          <a:prstGeom prst="rect">
            <a:avLst/>
          </a:prstGeom>
          <a:solidFill>
            <a:srgbClr val="FFFFFF"/>
          </a:solidFill>
          <a:ln w="12700">
            <a:solidFill>
              <a:srgbClr val="2F824A"/>
            </a:solidFill>
            <a:prstDash val="solid"/>
          </a:ln>
        </p:spPr>
      </p:sp>
      <p:sp>
        <p:nvSpPr>
          <p:cNvPr id="16" name="Text 13"/>
          <p:cNvSpPr/>
          <p:nvPr/>
        </p:nvSpPr>
        <p:spPr>
          <a:xfrm>
            <a:off x="722376" y="357378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Nutritious food, subsidised meals or other initiatives supporting workers’ wellbeing</a:t>
            </a:r>
            <a:endParaRPr lang="en-US" sz="1300" dirty="0"/>
          </a:p>
        </p:txBody>
      </p:sp>
      <p:sp>
        <p:nvSpPr>
          <p:cNvPr id="17" name="Shape 14"/>
          <p:cNvSpPr/>
          <p:nvPr/>
        </p:nvSpPr>
        <p:spPr>
          <a:xfrm>
            <a:off x="502920" y="4228592"/>
            <a:ext cx="128016" cy="128016"/>
          </a:xfrm>
          <a:prstGeom prst="rect">
            <a:avLst/>
          </a:prstGeom>
          <a:solidFill>
            <a:srgbClr val="FFFFFF"/>
          </a:solidFill>
          <a:ln w="12700">
            <a:solidFill>
              <a:srgbClr val="2F824A"/>
            </a:solidFill>
            <a:prstDash val="solid"/>
          </a:ln>
        </p:spPr>
      </p:sp>
      <p:sp>
        <p:nvSpPr>
          <p:cNvPr id="18" name="Text 15"/>
          <p:cNvSpPr/>
          <p:nvPr/>
        </p:nvSpPr>
        <p:spPr>
          <a:xfrm>
            <a:off x="722376" y="4192016"/>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Accident, health or other appropriate insurance coverage</a:t>
            </a:r>
            <a:endParaRPr lang="en-US" sz="1300" dirty="0"/>
          </a:p>
        </p:txBody>
      </p:sp>
      <p:sp>
        <p:nvSpPr>
          <p:cNvPr id="19" name="Shape 16"/>
          <p:cNvSpPr/>
          <p:nvPr/>
        </p:nvSpPr>
        <p:spPr>
          <a:xfrm>
            <a:off x="502920" y="4652010"/>
            <a:ext cx="128016" cy="128016"/>
          </a:xfrm>
          <a:prstGeom prst="rect">
            <a:avLst/>
          </a:prstGeom>
          <a:solidFill>
            <a:srgbClr val="FFFFFF"/>
          </a:solidFill>
          <a:ln w="12700">
            <a:solidFill>
              <a:srgbClr val="2F824A"/>
            </a:solidFill>
            <a:prstDash val="solid"/>
          </a:ln>
        </p:spPr>
      </p:sp>
      <p:sp>
        <p:nvSpPr>
          <p:cNvPr id="20" name="Text 17"/>
          <p:cNvSpPr/>
          <p:nvPr/>
        </p:nvSpPr>
        <p:spPr>
          <a:xfrm>
            <a:off x="722376" y="461543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Maternity protection, return-to-work support and childcare facilities</a:t>
            </a:r>
            <a:endParaRPr lang="en-US" sz="1300" dirty="0"/>
          </a:p>
        </p:txBody>
      </p:sp>
      <p:sp>
        <p:nvSpPr>
          <p:cNvPr id="21" name="Shape 18"/>
          <p:cNvSpPr/>
          <p:nvPr/>
        </p:nvSpPr>
        <p:spPr>
          <a:xfrm>
            <a:off x="502920" y="5270246"/>
            <a:ext cx="128016" cy="128016"/>
          </a:xfrm>
          <a:prstGeom prst="rect">
            <a:avLst/>
          </a:prstGeom>
          <a:solidFill>
            <a:srgbClr val="FFFFFF"/>
          </a:solidFill>
          <a:ln w="12700">
            <a:solidFill>
              <a:srgbClr val="2F824A"/>
            </a:solidFill>
            <a:prstDash val="solid"/>
          </a:ln>
        </p:spPr>
      </p:sp>
      <p:sp>
        <p:nvSpPr>
          <p:cNvPr id="22" name="Text 19"/>
          <p:cNvSpPr/>
          <p:nvPr/>
        </p:nvSpPr>
        <p:spPr>
          <a:xfrm>
            <a:off x="722376" y="523367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Health and wellbeing initiatives addressing the specific needs of women workers</a:t>
            </a:r>
            <a:endParaRPr lang="en-US" sz="1300" dirty="0"/>
          </a:p>
        </p:txBody>
      </p:sp>
      <p:sp>
        <p:nvSpPr>
          <p:cNvPr id="23" name="Shape 20"/>
          <p:cNvSpPr/>
          <p:nvPr/>
        </p:nvSpPr>
        <p:spPr>
          <a:xfrm>
            <a:off x="502920" y="5888482"/>
            <a:ext cx="128016" cy="128016"/>
          </a:xfrm>
          <a:prstGeom prst="rect">
            <a:avLst/>
          </a:prstGeom>
          <a:solidFill>
            <a:srgbClr val="FFFFFF"/>
          </a:solidFill>
          <a:ln w="12700">
            <a:solidFill>
              <a:srgbClr val="2F824A"/>
            </a:solidFill>
            <a:prstDash val="solid"/>
          </a:ln>
        </p:spPr>
      </p:sp>
      <p:sp>
        <p:nvSpPr>
          <p:cNvPr id="24" name="Text 21"/>
          <p:cNvSpPr/>
          <p:nvPr/>
        </p:nvSpPr>
        <p:spPr>
          <a:xfrm>
            <a:off x="722376" y="585190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Inclusive recruitment and workplace support for persons with disabilities</a:t>
            </a:r>
            <a:endParaRPr lang="en-US" sz="1300" dirty="0"/>
          </a:p>
        </p:txBody>
      </p:sp>
      <p:sp>
        <p:nvSpPr>
          <p:cNvPr id="25" name="Shape 22"/>
          <p:cNvSpPr/>
          <p:nvPr/>
        </p:nvSpPr>
        <p:spPr>
          <a:xfrm>
            <a:off x="6233008" y="1755648"/>
            <a:ext cx="128016" cy="128016"/>
          </a:xfrm>
          <a:prstGeom prst="rect">
            <a:avLst/>
          </a:prstGeom>
          <a:solidFill>
            <a:srgbClr val="FFFFFF"/>
          </a:solidFill>
          <a:ln w="12700">
            <a:solidFill>
              <a:srgbClr val="2F824A"/>
            </a:solidFill>
            <a:prstDash val="solid"/>
          </a:ln>
        </p:spPr>
      </p:sp>
      <p:sp>
        <p:nvSpPr>
          <p:cNvPr id="26" name="Text 23"/>
          <p:cNvSpPr/>
          <p:nvPr/>
        </p:nvSpPr>
        <p:spPr>
          <a:xfrm>
            <a:off x="6452464" y="171907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Fair-price shops and other initiatives addressing workers’ cost-of-living needs</a:t>
            </a:r>
            <a:endParaRPr lang="en-US" sz="1300" dirty="0"/>
          </a:p>
        </p:txBody>
      </p:sp>
      <p:sp>
        <p:nvSpPr>
          <p:cNvPr id="27" name="Shape 24"/>
          <p:cNvSpPr/>
          <p:nvPr/>
        </p:nvSpPr>
        <p:spPr>
          <a:xfrm>
            <a:off x="6233008" y="2373884"/>
            <a:ext cx="128016" cy="128016"/>
          </a:xfrm>
          <a:prstGeom prst="rect">
            <a:avLst/>
          </a:prstGeom>
          <a:solidFill>
            <a:srgbClr val="FFFFFF"/>
          </a:solidFill>
          <a:ln w="12700">
            <a:solidFill>
              <a:srgbClr val="2F824A"/>
            </a:solidFill>
            <a:prstDash val="solid"/>
          </a:ln>
        </p:spPr>
      </p:sp>
      <p:sp>
        <p:nvSpPr>
          <p:cNvPr id="28" name="Text 25"/>
          <p:cNvSpPr/>
          <p:nvPr/>
        </p:nvSpPr>
        <p:spPr>
          <a:xfrm>
            <a:off x="6452464" y="233730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Provision of affordable sanitary products and appropriate disposal facilities</a:t>
            </a:r>
            <a:endParaRPr lang="en-US" sz="1300" dirty="0"/>
          </a:p>
        </p:txBody>
      </p:sp>
      <p:sp>
        <p:nvSpPr>
          <p:cNvPr id="29" name="Shape 26"/>
          <p:cNvSpPr/>
          <p:nvPr/>
        </p:nvSpPr>
        <p:spPr>
          <a:xfrm>
            <a:off x="6233008" y="2992120"/>
            <a:ext cx="128016" cy="128016"/>
          </a:xfrm>
          <a:prstGeom prst="rect">
            <a:avLst/>
          </a:prstGeom>
          <a:solidFill>
            <a:srgbClr val="FFFFFF"/>
          </a:solidFill>
          <a:ln w="12700">
            <a:solidFill>
              <a:srgbClr val="2F824A"/>
            </a:solidFill>
            <a:prstDash val="solid"/>
          </a:ln>
        </p:spPr>
      </p:sp>
      <p:sp>
        <p:nvSpPr>
          <p:cNvPr id="30" name="Text 27"/>
          <p:cNvSpPr/>
          <p:nvPr/>
        </p:nvSpPr>
        <p:spPr>
          <a:xfrm>
            <a:off x="6452464" y="295554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Support for workers’ children through scholarships, stipends or other initiatives</a:t>
            </a:r>
            <a:endParaRPr lang="en-US" sz="1300" dirty="0"/>
          </a:p>
        </p:txBody>
      </p:sp>
      <p:sp>
        <p:nvSpPr>
          <p:cNvPr id="31" name="Shape 28"/>
          <p:cNvSpPr/>
          <p:nvPr/>
        </p:nvSpPr>
        <p:spPr>
          <a:xfrm>
            <a:off x="6233008" y="3610356"/>
            <a:ext cx="128016" cy="128016"/>
          </a:xfrm>
          <a:prstGeom prst="rect">
            <a:avLst/>
          </a:prstGeom>
          <a:solidFill>
            <a:srgbClr val="FFFFFF"/>
          </a:solidFill>
          <a:ln w="12700">
            <a:solidFill>
              <a:srgbClr val="2F824A"/>
            </a:solidFill>
            <a:prstDash val="solid"/>
          </a:ln>
        </p:spPr>
      </p:sp>
      <p:sp>
        <p:nvSpPr>
          <p:cNvPr id="32" name="Text 29"/>
          <p:cNvSpPr/>
          <p:nvPr/>
        </p:nvSpPr>
        <p:spPr>
          <a:xfrm>
            <a:off x="6452464" y="357378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Fair and responsible production or performance-based incentive systems</a:t>
            </a:r>
            <a:endParaRPr lang="en-US" sz="1300" dirty="0"/>
          </a:p>
        </p:txBody>
      </p:sp>
      <p:sp>
        <p:nvSpPr>
          <p:cNvPr id="33" name="Shape 30"/>
          <p:cNvSpPr/>
          <p:nvPr/>
        </p:nvSpPr>
        <p:spPr>
          <a:xfrm>
            <a:off x="6233008" y="4228592"/>
            <a:ext cx="128016" cy="128016"/>
          </a:xfrm>
          <a:prstGeom prst="rect">
            <a:avLst/>
          </a:prstGeom>
          <a:solidFill>
            <a:srgbClr val="FFFFFF"/>
          </a:solidFill>
          <a:ln w="12700">
            <a:solidFill>
              <a:srgbClr val="2F824A"/>
            </a:solidFill>
            <a:prstDash val="solid"/>
          </a:ln>
        </p:spPr>
      </p:sp>
      <p:sp>
        <p:nvSpPr>
          <p:cNvPr id="34" name="Text 31"/>
          <p:cNvSpPr/>
          <p:nvPr/>
        </p:nvSpPr>
        <p:spPr>
          <a:xfrm>
            <a:off x="6452464" y="419201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Digital or technology-based solutions that improve worker safety, wellbeing or access to services</a:t>
            </a:r>
            <a:endParaRPr lang="en-US" sz="1300" dirty="0"/>
          </a:p>
        </p:txBody>
      </p:sp>
      <p:sp>
        <p:nvSpPr>
          <p:cNvPr id="35" name="Shape 32"/>
          <p:cNvSpPr/>
          <p:nvPr/>
        </p:nvSpPr>
        <p:spPr>
          <a:xfrm>
            <a:off x="6233008" y="4846828"/>
            <a:ext cx="128016" cy="128016"/>
          </a:xfrm>
          <a:prstGeom prst="rect">
            <a:avLst/>
          </a:prstGeom>
          <a:solidFill>
            <a:srgbClr val="FFFFFF"/>
          </a:solidFill>
          <a:ln w="12700">
            <a:solidFill>
              <a:srgbClr val="2F824A"/>
            </a:solidFill>
            <a:prstDash val="solid"/>
          </a:ln>
        </p:spPr>
      </p:sp>
      <p:sp>
        <p:nvSpPr>
          <p:cNvPr id="36" name="Text 33"/>
          <p:cNvSpPr/>
          <p:nvPr/>
        </p:nvSpPr>
        <p:spPr>
          <a:xfrm>
            <a:off x="6452464" y="481025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Worker participation in the design, implementation and improvement of the innovation</a:t>
            </a:r>
            <a:endParaRPr lang="en-US" sz="1300" dirty="0"/>
          </a:p>
        </p:txBody>
      </p:sp>
      <p:sp>
        <p:nvSpPr>
          <p:cNvPr id="37" name="Shape 34"/>
          <p:cNvSpPr/>
          <p:nvPr/>
        </p:nvSpPr>
        <p:spPr>
          <a:xfrm>
            <a:off x="6233008" y="5465064"/>
            <a:ext cx="128016" cy="128016"/>
          </a:xfrm>
          <a:prstGeom prst="rect">
            <a:avLst/>
          </a:prstGeom>
          <a:solidFill>
            <a:srgbClr val="FFFFFF"/>
          </a:solidFill>
          <a:ln w="12700">
            <a:solidFill>
              <a:srgbClr val="2F824A"/>
            </a:solidFill>
            <a:prstDash val="solid"/>
          </a:ln>
        </p:spPr>
      </p:sp>
      <p:sp>
        <p:nvSpPr>
          <p:cNvPr id="38" name="Text 35"/>
          <p:cNvSpPr/>
          <p:nvPr/>
        </p:nvSpPr>
        <p:spPr>
          <a:xfrm>
            <a:off x="6452464" y="542848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worker use, acceptance, satisfaction and measurable positive outcomes</a:t>
            </a:r>
            <a:endParaRPr lang="en-US" sz="1300" dirty="0"/>
          </a:p>
        </p:txBody>
      </p:sp>
      <p:sp>
        <p:nvSpPr>
          <p:cNvPr id="39" name="Shape 36"/>
          <p:cNvSpPr/>
          <p:nvPr/>
        </p:nvSpPr>
        <p:spPr>
          <a:xfrm>
            <a:off x="6233008" y="6083300"/>
            <a:ext cx="128016" cy="128016"/>
          </a:xfrm>
          <a:prstGeom prst="rect">
            <a:avLst/>
          </a:prstGeom>
          <a:solidFill>
            <a:srgbClr val="FFFFFF"/>
          </a:solidFill>
          <a:ln w="12700">
            <a:solidFill>
              <a:srgbClr val="2F824A"/>
            </a:solidFill>
            <a:prstDash val="solid"/>
          </a:ln>
        </p:spPr>
      </p:sp>
      <p:sp>
        <p:nvSpPr>
          <p:cNvPr id="40" name="Text 37"/>
          <p:cNvSpPr/>
          <p:nvPr/>
        </p:nvSpPr>
        <p:spPr>
          <a:xfrm>
            <a:off x="6452464" y="604672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for the innovation to be sustained, expanded or adopted by other factories</a:t>
            </a:r>
            <a:endParaRPr lang="en-US" sz="1300" dirty="0"/>
          </a:p>
        </p:txBody>
      </p:sp>
      <p:pic>
        <p:nvPicPr>
          <p:cNvPr id="41"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42" name="Text 38"/>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34348C"/>
          </a:solidFill>
          <a:ln/>
        </p:spPr>
      </p:sp>
      <p:sp>
        <p:nvSpPr>
          <p:cNvPr id="4" name="Shape 1"/>
          <p:cNvSpPr/>
          <p:nvPr/>
        </p:nvSpPr>
        <p:spPr>
          <a:xfrm>
            <a:off x="6095848" y="0"/>
            <a:ext cx="6095848" cy="128016"/>
          </a:xfrm>
          <a:prstGeom prst="rect">
            <a:avLst/>
          </a:prstGeom>
          <a:solidFill>
            <a:srgbClr val="BDA539"/>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34348C"/>
                </a:solidFill>
                <a:latin typeface="Arial" pitchFamily="34" charset="0"/>
                <a:ea typeface="Arial" pitchFamily="34" charset="-122"/>
                <a:cs typeface="Arial" pitchFamily="34" charset="-120"/>
              </a:rPr>
              <a:t>CATEGORY 4 · RISING STRENGTH</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4.1  SMALL FACTORY, BIG IMPACT AWARD</a:t>
            </a:r>
            <a:endParaRPr lang="en-US" sz="2100" dirty="0"/>
          </a:p>
        </p:txBody>
      </p:sp>
      <p:sp>
        <p:nvSpPr>
          <p:cNvPr id="7" name="Text 4"/>
          <p:cNvSpPr/>
          <p:nvPr/>
        </p:nvSpPr>
        <p:spPr>
          <a:xfrm>
            <a:off x="502920" y="969264"/>
            <a:ext cx="11185855" cy="214884"/>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an SME that demonstrates strong sustainability performance and meaningful impact relative to its size and available resources.</a:t>
            </a:r>
            <a:endParaRPr lang="en-US" sz="1100" dirty="0"/>
          </a:p>
        </p:txBody>
      </p:sp>
      <p:sp>
        <p:nvSpPr>
          <p:cNvPr id="8" name="Text 5"/>
          <p:cNvSpPr/>
          <p:nvPr/>
        </p:nvSpPr>
        <p:spPr>
          <a:xfrm>
            <a:off x="502920" y="1257300"/>
            <a:ext cx="11185855" cy="256032"/>
          </a:xfrm>
          <a:prstGeom prst="rect">
            <a:avLst/>
          </a:prstGeom>
          <a:noFill/>
          <a:ln/>
        </p:spPr>
        <p:txBody>
          <a:bodyPr wrap="square" rtlCol="0" anchor="ctr"/>
          <a:lstStyle/>
          <a:p>
            <a:pPr marL="0" indent="0">
              <a:buNone/>
            </a:pPr>
            <a:r>
              <a:rPr lang="en-US" sz="1100" b="1" kern="0" spc="80" dirty="0">
                <a:solidFill>
                  <a:srgbClr val="BDA539"/>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548636"/>
            <a:ext cx="128016" cy="128016"/>
          </a:xfrm>
          <a:prstGeom prst="rect">
            <a:avLst/>
          </a:prstGeom>
          <a:solidFill>
            <a:srgbClr val="FFFFFF"/>
          </a:solidFill>
          <a:ln w="12700">
            <a:solidFill>
              <a:srgbClr val="34348C"/>
            </a:solidFill>
            <a:prstDash val="solid"/>
          </a:ln>
        </p:spPr>
      </p:sp>
      <p:sp>
        <p:nvSpPr>
          <p:cNvPr id="10" name="Text 7"/>
          <p:cNvSpPr/>
          <p:nvPr/>
        </p:nvSpPr>
        <p:spPr>
          <a:xfrm>
            <a:off x="722376" y="251206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Workplace safety, worker wellbeing and responsible employment practices</a:t>
            </a:r>
            <a:endParaRPr lang="en-US" sz="1300" dirty="0"/>
          </a:p>
        </p:txBody>
      </p:sp>
      <p:sp>
        <p:nvSpPr>
          <p:cNvPr id="11" name="Shape 8"/>
          <p:cNvSpPr/>
          <p:nvPr/>
        </p:nvSpPr>
        <p:spPr>
          <a:xfrm>
            <a:off x="502920" y="3166872"/>
            <a:ext cx="128016" cy="128016"/>
          </a:xfrm>
          <a:prstGeom prst="rect">
            <a:avLst/>
          </a:prstGeom>
          <a:solidFill>
            <a:srgbClr val="FFFFFF"/>
          </a:solidFill>
          <a:ln w="12700">
            <a:solidFill>
              <a:srgbClr val="34348C"/>
            </a:solidFill>
            <a:prstDash val="solid"/>
          </a:ln>
        </p:spPr>
      </p:sp>
      <p:sp>
        <p:nvSpPr>
          <p:cNvPr id="12" name="Text 9"/>
          <p:cNvSpPr/>
          <p:nvPr/>
        </p:nvSpPr>
        <p:spPr>
          <a:xfrm>
            <a:off x="722376" y="313029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Environmental performance, resource efficiency and pollution prevention</a:t>
            </a:r>
            <a:endParaRPr lang="en-US" sz="1300" dirty="0"/>
          </a:p>
        </p:txBody>
      </p:sp>
      <p:sp>
        <p:nvSpPr>
          <p:cNvPr id="13" name="Shape 10"/>
          <p:cNvSpPr/>
          <p:nvPr/>
        </p:nvSpPr>
        <p:spPr>
          <a:xfrm>
            <a:off x="502920" y="3785108"/>
            <a:ext cx="128016" cy="128016"/>
          </a:xfrm>
          <a:prstGeom prst="rect">
            <a:avLst/>
          </a:prstGeom>
          <a:solidFill>
            <a:srgbClr val="FFFFFF"/>
          </a:solidFill>
          <a:ln w="12700">
            <a:solidFill>
              <a:srgbClr val="34348C"/>
            </a:solidFill>
            <a:prstDash val="solid"/>
          </a:ln>
        </p:spPr>
      </p:sp>
      <p:sp>
        <p:nvSpPr>
          <p:cNvPr id="14" name="Text 11"/>
          <p:cNvSpPr/>
          <p:nvPr/>
        </p:nvSpPr>
        <p:spPr>
          <a:xfrm>
            <a:off x="722376" y="3748532"/>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Social responsibility and community initiatives</a:t>
            </a:r>
            <a:endParaRPr lang="en-US" sz="1300" dirty="0"/>
          </a:p>
        </p:txBody>
      </p:sp>
      <p:sp>
        <p:nvSpPr>
          <p:cNvPr id="15" name="Shape 12"/>
          <p:cNvSpPr/>
          <p:nvPr/>
        </p:nvSpPr>
        <p:spPr>
          <a:xfrm>
            <a:off x="502920" y="4208526"/>
            <a:ext cx="128016" cy="128016"/>
          </a:xfrm>
          <a:prstGeom prst="rect">
            <a:avLst/>
          </a:prstGeom>
          <a:solidFill>
            <a:srgbClr val="FFFFFF"/>
          </a:solidFill>
          <a:ln w="12700">
            <a:solidFill>
              <a:srgbClr val="34348C"/>
            </a:solidFill>
            <a:prstDash val="solid"/>
          </a:ln>
        </p:spPr>
      </p:sp>
      <p:sp>
        <p:nvSpPr>
          <p:cNvPr id="16" name="Text 13"/>
          <p:cNvSpPr/>
          <p:nvPr/>
        </p:nvSpPr>
        <p:spPr>
          <a:xfrm>
            <a:off x="722376" y="4171950"/>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Responsible business practices and effective management systems</a:t>
            </a:r>
            <a:endParaRPr lang="en-US" sz="1300" dirty="0"/>
          </a:p>
        </p:txBody>
      </p:sp>
      <p:sp>
        <p:nvSpPr>
          <p:cNvPr id="17" name="Shape 14"/>
          <p:cNvSpPr/>
          <p:nvPr/>
        </p:nvSpPr>
        <p:spPr>
          <a:xfrm>
            <a:off x="502920" y="4631944"/>
            <a:ext cx="128016" cy="128016"/>
          </a:xfrm>
          <a:prstGeom prst="rect">
            <a:avLst/>
          </a:prstGeom>
          <a:solidFill>
            <a:srgbClr val="FFFFFF"/>
          </a:solidFill>
          <a:ln w="12700">
            <a:solidFill>
              <a:srgbClr val="34348C"/>
            </a:solidFill>
            <a:prstDash val="solid"/>
          </a:ln>
        </p:spPr>
      </p:sp>
      <p:sp>
        <p:nvSpPr>
          <p:cNvPr id="18" name="Text 15"/>
          <p:cNvSpPr/>
          <p:nvPr/>
        </p:nvSpPr>
        <p:spPr>
          <a:xfrm>
            <a:off x="722376" y="459536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and efficient use of available financial, technical and human resources</a:t>
            </a:r>
            <a:endParaRPr lang="en-US" sz="1300" dirty="0"/>
          </a:p>
        </p:txBody>
      </p:sp>
      <p:sp>
        <p:nvSpPr>
          <p:cNvPr id="19" name="Shape 16"/>
          <p:cNvSpPr/>
          <p:nvPr/>
        </p:nvSpPr>
        <p:spPr>
          <a:xfrm>
            <a:off x="502920" y="5250180"/>
            <a:ext cx="128016" cy="128016"/>
          </a:xfrm>
          <a:prstGeom prst="rect">
            <a:avLst/>
          </a:prstGeom>
          <a:solidFill>
            <a:srgbClr val="FFFFFF"/>
          </a:solidFill>
          <a:ln w="12700">
            <a:solidFill>
              <a:srgbClr val="34348C"/>
            </a:solidFill>
            <a:prstDash val="solid"/>
          </a:ln>
        </p:spPr>
      </p:sp>
      <p:sp>
        <p:nvSpPr>
          <p:cNvPr id="20" name="Text 17"/>
          <p:cNvSpPr/>
          <p:nvPr/>
        </p:nvSpPr>
        <p:spPr>
          <a:xfrm>
            <a:off x="722376" y="521360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Measurable sustainability improvements achieved through practical and cost-effective solutions</a:t>
            </a:r>
            <a:endParaRPr lang="en-US" sz="1300" dirty="0"/>
          </a:p>
        </p:txBody>
      </p:sp>
      <p:sp>
        <p:nvSpPr>
          <p:cNvPr id="21" name="Shape 18"/>
          <p:cNvSpPr/>
          <p:nvPr/>
        </p:nvSpPr>
        <p:spPr>
          <a:xfrm>
            <a:off x="6233008" y="2548636"/>
            <a:ext cx="128016" cy="128016"/>
          </a:xfrm>
          <a:prstGeom prst="rect">
            <a:avLst/>
          </a:prstGeom>
          <a:solidFill>
            <a:srgbClr val="FFFFFF"/>
          </a:solidFill>
          <a:ln w="12700">
            <a:solidFill>
              <a:srgbClr val="34348C"/>
            </a:solidFill>
            <a:prstDash val="solid"/>
          </a:ln>
        </p:spPr>
      </p:sp>
      <p:sp>
        <p:nvSpPr>
          <p:cNvPr id="22" name="Text 19"/>
          <p:cNvSpPr/>
          <p:nvPr/>
        </p:nvSpPr>
        <p:spPr>
          <a:xfrm>
            <a:off x="6452464" y="251206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Balanced performance across social, environmental and business areas</a:t>
            </a:r>
            <a:endParaRPr lang="en-US" sz="1300" dirty="0"/>
          </a:p>
        </p:txBody>
      </p:sp>
      <p:sp>
        <p:nvSpPr>
          <p:cNvPr id="23" name="Shape 20"/>
          <p:cNvSpPr/>
          <p:nvPr/>
        </p:nvSpPr>
        <p:spPr>
          <a:xfrm>
            <a:off x="6233008" y="3166872"/>
            <a:ext cx="128016" cy="128016"/>
          </a:xfrm>
          <a:prstGeom prst="rect">
            <a:avLst/>
          </a:prstGeom>
          <a:solidFill>
            <a:srgbClr val="FFFFFF"/>
          </a:solidFill>
          <a:ln w="12700">
            <a:solidFill>
              <a:srgbClr val="34348C"/>
            </a:solidFill>
            <a:prstDash val="solid"/>
          </a:ln>
        </p:spPr>
      </p:sp>
      <p:sp>
        <p:nvSpPr>
          <p:cNvPr id="24" name="Text 21"/>
          <p:cNvSpPr/>
          <p:nvPr/>
        </p:nvSpPr>
        <p:spPr>
          <a:xfrm>
            <a:off x="6452464" y="3130296"/>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Management commitment and active employee participation</a:t>
            </a:r>
            <a:endParaRPr lang="en-US" sz="1300" dirty="0"/>
          </a:p>
        </p:txBody>
      </p:sp>
      <p:sp>
        <p:nvSpPr>
          <p:cNvPr id="25" name="Shape 22"/>
          <p:cNvSpPr/>
          <p:nvPr/>
        </p:nvSpPr>
        <p:spPr>
          <a:xfrm>
            <a:off x="6233008" y="3590290"/>
            <a:ext cx="128016" cy="128016"/>
          </a:xfrm>
          <a:prstGeom prst="rect">
            <a:avLst/>
          </a:prstGeom>
          <a:solidFill>
            <a:srgbClr val="FFFFFF"/>
          </a:solidFill>
          <a:ln w="12700">
            <a:solidFill>
              <a:srgbClr val="34348C"/>
            </a:solidFill>
            <a:prstDash val="solid"/>
          </a:ln>
        </p:spPr>
      </p:sp>
      <p:sp>
        <p:nvSpPr>
          <p:cNvPr id="26" name="Text 23"/>
          <p:cNvSpPr/>
          <p:nvPr/>
        </p:nvSpPr>
        <p:spPr>
          <a:xfrm>
            <a:off x="6452464" y="3553714"/>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continuous improvement and sustained results</a:t>
            </a:r>
            <a:endParaRPr lang="en-US" sz="1300" dirty="0"/>
          </a:p>
        </p:txBody>
      </p:sp>
      <p:sp>
        <p:nvSpPr>
          <p:cNvPr id="27" name="Shape 24"/>
          <p:cNvSpPr/>
          <p:nvPr/>
        </p:nvSpPr>
        <p:spPr>
          <a:xfrm>
            <a:off x="6233008" y="4013708"/>
            <a:ext cx="128016" cy="128016"/>
          </a:xfrm>
          <a:prstGeom prst="rect">
            <a:avLst/>
          </a:prstGeom>
          <a:solidFill>
            <a:srgbClr val="FFFFFF"/>
          </a:solidFill>
          <a:ln w="12700">
            <a:solidFill>
              <a:srgbClr val="34348C"/>
            </a:solidFill>
            <a:prstDash val="solid"/>
          </a:ln>
        </p:spPr>
      </p:sp>
      <p:sp>
        <p:nvSpPr>
          <p:cNvPr id="28" name="Text 25"/>
          <p:cNvSpPr/>
          <p:nvPr/>
        </p:nvSpPr>
        <p:spPr>
          <a:xfrm>
            <a:off x="6452464" y="397713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Innovation and practical solutions suited to the factory’s size and resources</a:t>
            </a:r>
            <a:endParaRPr lang="en-US" sz="1300" dirty="0"/>
          </a:p>
        </p:txBody>
      </p:sp>
      <p:sp>
        <p:nvSpPr>
          <p:cNvPr id="29" name="Shape 26"/>
          <p:cNvSpPr/>
          <p:nvPr/>
        </p:nvSpPr>
        <p:spPr>
          <a:xfrm>
            <a:off x="6233008" y="4631944"/>
            <a:ext cx="128016" cy="128016"/>
          </a:xfrm>
          <a:prstGeom prst="rect">
            <a:avLst/>
          </a:prstGeom>
          <a:solidFill>
            <a:srgbClr val="FFFFFF"/>
          </a:solidFill>
          <a:ln w="12700">
            <a:solidFill>
              <a:srgbClr val="34348C"/>
            </a:solidFill>
            <a:prstDash val="solid"/>
          </a:ln>
        </p:spPr>
      </p:sp>
      <p:sp>
        <p:nvSpPr>
          <p:cNvPr id="30" name="Text 27"/>
          <p:cNvSpPr/>
          <p:nvPr/>
        </p:nvSpPr>
        <p:spPr>
          <a:xfrm>
            <a:off x="6452464" y="459536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to serve as a practical and replicable model for other SMEs</a:t>
            </a:r>
            <a:endParaRPr lang="en-US" sz="1300" dirty="0"/>
          </a:p>
        </p:txBody>
      </p:sp>
      <p:pic>
        <p:nvPicPr>
          <p:cNvPr id="31"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32" name="Text 28"/>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34348C"/>
          </a:solidFill>
          <a:ln/>
        </p:spPr>
      </p:sp>
      <p:sp>
        <p:nvSpPr>
          <p:cNvPr id="4" name="Shape 1"/>
          <p:cNvSpPr/>
          <p:nvPr/>
        </p:nvSpPr>
        <p:spPr>
          <a:xfrm>
            <a:off x="6095848" y="0"/>
            <a:ext cx="6095848" cy="128016"/>
          </a:xfrm>
          <a:prstGeom prst="rect">
            <a:avLst/>
          </a:prstGeom>
          <a:solidFill>
            <a:srgbClr val="BDA539"/>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34348C"/>
                </a:solidFill>
                <a:latin typeface="Arial" pitchFamily="34" charset="0"/>
                <a:ea typeface="Arial" pitchFamily="34" charset="-122"/>
                <a:cs typeface="Arial" pitchFamily="34" charset="-120"/>
              </a:rPr>
              <a:t>CATEGORY 4 · RISING STRENGTH</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4.2  RESOURCEFUL INNOVATOR AWARD</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an SME that has developed and implemented an innovative, practical and cost-effective solution despite limited financial, technical or human resources.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BDA539"/>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942336"/>
            <a:ext cx="128016" cy="128016"/>
          </a:xfrm>
          <a:prstGeom prst="rect">
            <a:avLst/>
          </a:prstGeom>
          <a:solidFill>
            <a:srgbClr val="FFFFFF"/>
          </a:solidFill>
          <a:ln w="12700">
            <a:solidFill>
              <a:srgbClr val="34348C"/>
            </a:solidFill>
            <a:prstDash val="solid"/>
          </a:ln>
        </p:spPr>
      </p:sp>
      <p:sp>
        <p:nvSpPr>
          <p:cNvPr id="10" name="Text 7"/>
          <p:cNvSpPr/>
          <p:nvPr/>
        </p:nvSpPr>
        <p:spPr>
          <a:xfrm>
            <a:off x="722376" y="2905760"/>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Product, process, technology or workplace innovation</a:t>
            </a:r>
            <a:endParaRPr lang="en-US" sz="1300" dirty="0"/>
          </a:p>
        </p:txBody>
      </p:sp>
      <p:sp>
        <p:nvSpPr>
          <p:cNvPr id="11" name="Shape 8"/>
          <p:cNvSpPr/>
          <p:nvPr/>
        </p:nvSpPr>
        <p:spPr>
          <a:xfrm>
            <a:off x="502920" y="3365754"/>
            <a:ext cx="128016" cy="128016"/>
          </a:xfrm>
          <a:prstGeom prst="rect">
            <a:avLst/>
          </a:prstGeom>
          <a:solidFill>
            <a:srgbClr val="FFFFFF"/>
          </a:solidFill>
          <a:ln w="12700">
            <a:solidFill>
              <a:srgbClr val="34348C"/>
            </a:solidFill>
            <a:prstDash val="solid"/>
          </a:ln>
        </p:spPr>
      </p:sp>
      <p:sp>
        <p:nvSpPr>
          <p:cNvPr id="12" name="Text 9"/>
          <p:cNvSpPr/>
          <p:nvPr/>
        </p:nvSpPr>
        <p:spPr>
          <a:xfrm>
            <a:off x="722376"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Innovation and originality considering the factory’s available resources</a:t>
            </a:r>
            <a:endParaRPr lang="en-US" sz="1300" dirty="0"/>
          </a:p>
        </p:txBody>
      </p:sp>
      <p:sp>
        <p:nvSpPr>
          <p:cNvPr id="13" name="Shape 10"/>
          <p:cNvSpPr/>
          <p:nvPr/>
        </p:nvSpPr>
        <p:spPr>
          <a:xfrm>
            <a:off x="502920" y="3983990"/>
            <a:ext cx="128016" cy="128016"/>
          </a:xfrm>
          <a:prstGeom prst="rect">
            <a:avLst/>
          </a:prstGeom>
          <a:solidFill>
            <a:srgbClr val="FFFFFF"/>
          </a:solidFill>
          <a:ln w="12700">
            <a:solidFill>
              <a:srgbClr val="34348C"/>
            </a:solidFill>
            <a:prstDash val="solid"/>
          </a:ln>
        </p:spPr>
      </p:sp>
      <p:sp>
        <p:nvSpPr>
          <p:cNvPr id="14" name="Text 11"/>
          <p:cNvSpPr/>
          <p:nvPr/>
        </p:nvSpPr>
        <p:spPr>
          <a:xfrm>
            <a:off x="722376" y="3947414"/>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Cost-effective and resource-efficient approach</a:t>
            </a:r>
            <a:endParaRPr lang="en-US" sz="1300" dirty="0"/>
          </a:p>
        </p:txBody>
      </p:sp>
      <p:sp>
        <p:nvSpPr>
          <p:cNvPr id="15" name="Shape 12"/>
          <p:cNvSpPr/>
          <p:nvPr/>
        </p:nvSpPr>
        <p:spPr>
          <a:xfrm>
            <a:off x="502920" y="4407408"/>
            <a:ext cx="128016" cy="128016"/>
          </a:xfrm>
          <a:prstGeom prst="rect">
            <a:avLst/>
          </a:prstGeom>
          <a:solidFill>
            <a:srgbClr val="FFFFFF"/>
          </a:solidFill>
          <a:ln w="12700">
            <a:solidFill>
              <a:srgbClr val="34348C"/>
            </a:solidFill>
            <a:prstDash val="solid"/>
          </a:ln>
        </p:spPr>
      </p:sp>
      <p:sp>
        <p:nvSpPr>
          <p:cNvPr id="16" name="Text 13"/>
          <p:cNvSpPr/>
          <p:nvPr/>
        </p:nvSpPr>
        <p:spPr>
          <a:xfrm>
            <a:off x="722376" y="437083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Measurable improvements in productivity, cost, safety, environmental performance or worker wellbeing</a:t>
            </a:r>
            <a:endParaRPr lang="en-US" sz="1300" dirty="0"/>
          </a:p>
        </p:txBody>
      </p:sp>
      <p:sp>
        <p:nvSpPr>
          <p:cNvPr id="17" name="Shape 14"/>
          <p:cNvSpPr/>
          <p:nvPr/>
        </p:nvSpPr>
        <p:spPr>
          <a:xfrm>
            <a:off x="502920" y="5025644"/>
            <a:ext cx="128016" cy="128016"/>
          </a:xfrm>
          <a:prstGeom prst="rect">
            <a:avLst/>
          </a:prstGeom>
          <a:solidFill>
            <a:srgbClr val="FFFFFF"/>
          </a:solidFill>
          <a:ln w="12700">
            <a:solidFill>
              <a:srgbClr val="34348C"/>
            </a:solidFill>
            <a:prstDash val="solid"/>
          </a:ln>
        </p:spPr>
      </p:sp>
      <p:sp>
        <p:nvSpPr>
          <p:cNvPr id="18" name="Text 15"/>
          <p:cNvSpPr/>
          <p:nvPr/>
        </p:nvSpPr>
        <p:spPr>
          <a:xfrm>
            <a:off x="722376" y="498906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Effective use of locally available knowledge, skills, technology or resources</a:t>
            </a:r>
            <a:endParaRPr lang="en-US" sz="1300" dirty="0"/>
          </a:p>
        </p:txBody>
      </p:sp>
      <p:sp>
        <p:nvSpPr>
          <p:cNvPr id="19" name="Shape 16"/>
          <p:cNvSpPr/>
          <p:nvPr/>
        </p:nvSpPr>
        <p:spPr>
          <a:xfrm>
            <a:off x="6233008" y="2942336"/>
            <a:ext cx="128016" cy="128016"/>
          </a:xfrm>
          <a:prstGeom prst="rect">
            <a:avLst/>
          </a:prstGeom>
          <a:solidFill>
            <a:srgbClr val="FFFFFF"/>
          </a:solidFill>
          <a:ln w="12700">
            <a:solidFill>
              <a:srgbClr val="34348C"/>
            </a:solidFill>
            <a:prstDash val="solid"/>
          </a:ln>
        </p:spPr>
      </p:sp>
      <p:sp>
        <p:nvSpPr>
          <p:cNvPr id="20" name="Text 17"/>
          <p:cNvSpPr/>
          <p:nvPr/>
        </p:nvSpPr>
        <p:spPr>
          <a:xfrm>
            <a:off x="6452464" y="2905760"/>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Practicality, feasibility and ease of implementation</a:t>
            </a:r>
            <a:endParaRPr lang="en-US" sz="1300" dirty="0"/>
          </a:p>
        </p:txBody>
      </p:sp>
      <p:sp>
        <p:nvSpPr>
          <p:cNvPr id="21" name="Shape 18"/>
          <p:cNvSpPr/>
          <p:nvPr/>
        </p:nvSpPr>
        <p:spPr>
          <a:xfrm>
            <a:off x="6233008" y="3365754"/>
            <a:ext cx="128016" cy="128016"/>
          </a:xfrm>
          <a:prstGeom prst="rect">
            <a:avLst/>
          </a:prstGeom>
          <a:solidFill>
            <a:srgbClr val="FFFFFF"/>
          </a:solidFill>
          <a:ln w="12700">
            <a:solidFill>
              <a:srgbClr val="34348C"/>
            </a:solidFill>
            <a:prstDash val="solid"/>
          </a:ln>
        </p:spPr>
      </p:sp>
      <p:sp>
        <p:nvSpPr>
          <p:cNvPr id="22" name="Text 19"/>
          <p:cNvSpPr/>
          <p:nvPr/>
        </p:nvSpPr>
        <p:spPr>
          <a:xfrm>
            <a:off x="6452464"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Efficient use of available financial, technical and human resources</a:t>
            </a:r>
            <a:endParaRPr lang="en-US" sz="1300" dirty="0"/>
          </a:p>
        </p:txBody>
      </p:sp>
      <p:sp>
        <p:nvSpPr>
          <p:cNvPr id="23" name="Shape 20"/>
          <p:cNvSpPr/>
          <p:nvPr/>
        </p:nvSpPr>
        <p:spPr>
          <a:xfrm>
            <a:off x="6233008" y="3983990"/>
            <a:ext cx="128016" cy="128016"/>
          </a:xfrm>
          <a:prstGeom prst="rect">
            <a:avLst/>
          </a:prstGeom>
          <a:solidFill>
            <a:srgbClr val="FFFFFF"/>
          </a:solidFill>
          <a:ln w="12700">
            <a:solidFill>
              <a:srgbClr val="34348C"/>
            </a:solidFill>
            <a:prstDash val="solid"/>
          </a:ln>
        </p:spPr>
      </p:sp>
      <p:sp>
        <p:nvSpPr>
          <p:cNvPr id="24" name="Text 21"/>
          <p:cNvSpPr/>
          <p:nvPr/>
        </p:nvSpPr>
        <p:spPr>
          <a:xfrm>
            <a:off x="6452464" y="3947414"/>
            <a:ext cx="5236312" cy="249682"/>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for replication and adoption by other SMEs</a:t>
            </a:r>
            <a:endParaRPr lang="en-US" sz="1300" dirty="0"/>
          </a:p>
        </p:txBody>
      </p:sp>
      <p:sp>
        <p:nvSpPr>
          <p:cNvPr id="25" name="Shape 22"/>
          <p:cNvSpPr/>
          <p:nvPr/>
        </p:nvSpPr>
        <p:spPr>
          <a:xfrm>
            <a:off x="6233008" y="4407408"/>
            <a:ext cx="128016" cy="128016"/>
          </a:xfrm>
          <a:prstGeom prst="rect">
            <a:avLst/>
          </a:prstGeom>
          <a:solidFill>
            <a:srgbClr val="FFFFFF"/>
          </a:solidFill>
          <a:ln w="12700">
            <a:solidFill>
              <a:srgbClr val="34348C"/>
            </a:solidFill>
            <a:prstDash val="solid"/>
          </a:ln>
        </p:spPr>
      </p:sp>
      <p:sp>
        <p:nvSpPr>
          <p:cNvPr id="26" name="Text 23"/>
          <p:cNvSpPr/>
          <p:nvPr/>
        </p:nvSpPr>
        <p:spPr>
          <a:xfrm>
            <a:off x="6452464" y="437083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Sustainability of the solution beyond the initial implementation</a:t>
            </a:r>
            <a:endParaRPr lang="en-US" sz="1300" dirty="0"/>
          </a:p>
        </p:txBody>
      </p:sp>
      <p:pic>
        <p:nvPicPr>
          <p:cNvPr id="27"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28" name="Text 24"/>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6095848" cy="128016"/>
          </a:xfrm>
          <a:prstGeom prst="rect">
            <a:avLst/>
          </a:prstGeom>
          <a:solidFill>
            <a:srgbClr val="34348C"/>
          </a:solidFill>
          <a:ln/>
        </p:spPr>
      </p:sp>
      <p:sp>
        <p:nvSpPr>
          <p:cNvPr id="4" name="Shape 1"/>
          <p:cNvSpPr/>
          <p:nvPr/>
        </p:nvSpPr>
        <p:spPr>
          <a:xfrm>
            <a:off x="6095848" y="0"/>
            <a:ext cx="6095848" cy="128016"/>
          </a:xfrm>
          <a:prstGeom prst="rect">
            <a:avLst/>
          </a:prstGeom>
          <a:solidFill>
            <a:srgbClr val="BDA539"/>
          </a:solidFill>
          <a:ln/>
        </p:spPr>
      </p:sp>
      <p:sp>
        <p:nvSpPr>
          <p:cNvPr id="5" name="Text 2"/>
          <p:cNvSpPr/>
          <p:nvPr/>
        </p:nvSpPr>
        <p:spPr>
          <a:xfrm>
            <a:off x="502920" y="274320"/>
            <a:ext cx="11185855" cy="274320"/>
          </a:xfrm>
          <a:prstGeom prst="rect">
            <a:avLst/>
          </a:prstGeom>
          <a:noFill/>
          <a:ln/>
        </p:spPr>
        <p:txBody>
          <a:bodyPr wrap="square" rtlCol="0" anchor="ctr"/>
          <a:lstStyle/>
          <a:p>
            <a:pPr marL="0" indent="0">
              <a:buNone/>
            </a:pPr>
            <a:r>
              <a:rPr lang="en-US" sz="1200" b="1" kern="0" spc="80" dirty="0">
                <a:solidFill>
                  <a:srgbClr val="34348C"/>
                </a:solidFill>
                <a:latin typeface="Arial" pitchFamily="34" charset="0"/>
                <a:ea typeface="Arial" pitchFamily="34" charset="-122"/>
                <a:cs typeface="Arial" pitchFamily="34" charset="-120"/>
              </a:rPr>
              <a:t>CATEGORY 4 · RISING STRENGTH</a:t>
            </a:r>
            <a:endParaRPr lang="en-US" sz="1200" dirty="0"/>
          </a:p>
        </p:txBody>
      </p:sp>
      <p:sp>
        <p:nvSpPr>
          <p:cNvPr id="6" name="Text 3"/>
          <p:cNvSpPr/>
          <p:nvPr/>
        </p:nvSpPr>
        <p:spPr>
          <a:xfrm>
            <a:off x="502920" y="530352"/>
            <a:ext cx="11185855" cy="438912"/>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4.3  GROWING RESPONSIBLY AWARD</a:t>
            </a:r>
            <a:endParaRPr lang="en-US" sz="2100" dirty="0"/>
          </a:p>
        </p:txBody>
      </p:sp>
      <p:sp>
        <p:nvSpPr>
          <p:cNvPr id="7" name="Text 4"/>
          <p:cNvSpPr/>
          <p:nvPr/>
        </p:nvSpPr>
        <p:spPr>
          <a:xfrm>
            <a:off x="502920" y="969264"/>
            <a:ext cx="11185855" cy="384048"/>
          </a:xfrm>
          <a:prstGeom prst="rect">
            <a:avLst/>
          </a:prstGeom>
          <a:noFill/>
          <a:ln/>
        </p:spPr>
        <p:txBody>
          <a:bodyPr wrap="square" rtlCol="0" anchor="t"/>
          <a:lstStyle/>
          <a:p>
            <a:pPr marL="0" indent="0">
              <a:lnSpc>
                <a:spcPct val="112000"/>
              </a:lnSpc>
              <a:buNone/>
            </a:pPr>
            <a:r>
              <a:rPr lang="en-US" sz="1100" i="1" dirty="0">
                <a:solidFill>
                  <a:srgbClr val="444444"/>
                </a:solidFill>
                <a:latin typeface="Calibri" pitchFamily="34" charset="0"/>
                <a:ea typeface="Calibri" pitchFamily="34" charset="-122"/>
                <a:cs typeface="Calibri" pitchFamily="34" charset="-120"/>
              </a:rPr>
              <a:t>Recognising an SME that has demonstrated measurable and sustained progress in sustainability, responsible business practices and continuous improvement over the past 12–24 months.</a:t>
            </a:r>
            <a:endParaRPr lang="en-US" sz="1100" dirty="0"/>
          </a:p>
        </p:txBody>
      </p:sp>
      <p:sp>
        <p:nvSpPr>
          <p:cNvPr id="8" name="Text 5"/>
          <p:cNvSpPr/>
          <p:nvPr/>
        </p:nvSpPr>
        <p:spPr>
          <a:xfrm>
            <a:off x="502920" y="1426464"/>
            <a:ext cx="11185855" cy="256032"/>
          </a:xfrm>
          <a:prstGeom prst="rect">
            <a:avLst/>
          </a:prstGeom>
          <a:noFill/>
          <a:ln/>
        </p:spPr>
        <p:txBody>
          <a:bodyPr wrap="square" rtlCol="0" anchor="ctr"/>
          <a:lstStyle/>
          <a:p>
            <a:pPr marL="0" indent="0">
              <a:buNone/>
            </a:pPr>
            <a:r>
              <a:rPr lang="en-US" sz="1100" b="1" kern="0" spc="80" dirty="0">
                <a:solidFill>
                  <a:srgbClr val="BDA539"/>
                </a:solidFill>
                <a:latin typeface="Arial" pitchFamily="34" charset="0"/>
                <a:ea typeface="Arial" pitchFamily="34" charset="-122"/>
                <a:cs typeface="Arial" pitchFamily="34" charset="-120"/>
              </a:rPr>
              <a:t>ASSESSMENT CRITERIA — SELF-CHECK</a:t>
            </a:r>
            <a:endParaRPr lang="en-US" sz="1100" dirty="0"/>
          </a:p>
        </p:txBody>
      </p:sp>
      <p:sp>
        <p:nvSpPr>
          <p:cNvPr id="9" name="Shape 6"/>
          <p:cNvSpPr/>
          <p:nvPr/>
        </p:nvSpPr>
        <p:spPr>
          <a:xfrm>
            <a:off x="502920" y="2747518"/>
            <a:ext cx="128016" cy="128016"/>
          </a:xfrm>
          <a:prstGeom prst="rect">
            <a:avLst/>
          </a:prstGeom>
          <a:solidFill>
            <a:srgbClr val="FFFFFF"/>
          </a:solidFill>
          <a:ln w="12700">
            <a:solidFill>
              <a:srgbClr val="34348C"/>
            </a:solidFill>
            <a:prstDash val="solid"/>
          </a:ln>
        </p:spPr>
      </p:sp>
      <p:sp>
        <p:nvSpPr>
          <p:cNvPr id="10" name="Text 7"/>
          <p:cNvSpPr/>
          <p:nvPr/>
        </p:nvSpPr>
        <p:spPr>
          <a:xfrm>
            <a:off x="722376" y="27109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Measurable progress over the previous 12–24 months against a clear baseline</a:t>
            </a:r>
            <a:endParaRPr lang="en-US" sz="1300" dirty="0"/>
          </a:p>
        </p:txBody>
      </p:sp>
      <p:sp>
        <p:nvSpPr>
          <p:cNvPr id="11" name="Shape 8"/>
          <p:cNvSpPr/>
          <p:nvPr/>
        </p:nvSpPr>
        <p:spPr>
          <a:xfrm>
            <a:off x="502920" y="3365754"/>
            <a:ext cx="128016" cy="128016"/>
          </a:xfrm>
          <a:prstGeom prst="rect">
            <a:avLst/>
          </a:prstGeom>
          <a:solidFill>
            <a:srgbClr val="FFFFFF"/>
          </a:solidFill>
          <a:ln w="12700">
            <a:solidFill>
              <a:srgbClr val="34348C"/>
            </a:solidFill>
            <a:prstDash val="solid"/>
          </a:ln>
        </p:spPr>
      </p:sp>
      <p:sp>
        <p:nvSpPr>
          <p:cNvPr id="12" name="Text 9"/>
          <p:cNvSpPr/>
          <p:nvPr/>
        </p:nvSpPr>
        <p:spPr>
          <a:xfrm>
            <a:off x="722376"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Improvements in workplace safety, worker wellbeing and working conditions</a:t>
            </a:r>
            <a:endParaRPr lang="en-US" sz="1300" dirty="0"/>
          </a:p>
        </p:txBody>
      </p:sp>
      <p:sp>
        <p:nvSpPr>
          <p:cNvPr id="13" name="Shape 10"/>
          <p:cNvSpPr/>
          <p:nvPr/>
        </p:nvSpPr>
        <p:spPr>
          <a:xfrm>
            <a:off x="502920" y="3983990"/>
            <a:ext cx="128016" cy="128016"/>
          </a:xfrm>
          <a:prstGeom prst="rect">
            <a:avLst/>
          </a:prstGeom>
          <a:solidFill>
            <a:srgbClr val="FFFFFF"/>
          </a:solidFill>
          <a:ln w="12700">
            <a:solidFill>
              <a:srgbClr val="34348C"/>
            </a:solidFill>
            <a:prstDash val="solid"/>
          </a:ln>
        </p:spPr>
      </p:sp>
      <p:sp>
        <p:nvSpPr>
          <p:cNvPr id="14" name="Text 11"/>
          <p:cNvSpPr/>
          <p:nvPr/>
        </p:nvSpPr>
        <p:spPr>
          <a:xfrm>
            <a:off x="722376" y="39474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Improvements in energy, water, waste, emissions and resource efficiency</a:t>
            </a:r>
            <a:endParaRPr lang="en-US" sz="1300" dirty="0"/>
          </a:p>
        </p:txBody>
      </p:sp>
      <p:sp>
        <p:nvSpPr>
          <p:cNvPr id="15" name="Shape 12"/>
          <p:cNvSpPr/>
          <p:nvPr/>
        </p:nvSpPr>
        <p:spPr>
          <a:xfrm>
            <a:off x="502920" y="4602226"/>
            <a:ext cx="128016" cy="128016"/>
          </a:xfrm>
          <a:prstGeom prst="rect">
            <a:avLst/>
          </a:prstGeom>
          <a:solidFill>
            <a:srgbClr val="FFFFFF"/>
          </a:solidFill>
          <a:ln w="12700">
            <a:solidFill>
              <a:srgbClr val="34348C"/>
            </a:solidFill>
            <a:prstDash val="solid"/>
          </a:ln>
        </p:spPr>
      </p:sp>
      <p:sp>
        <p:nvSpPr>
          <p:cNvPr id="16" name="Text 13"/>
          <p:cNvSpPr/>
          <p:nvPr/>
        </p:nvSpPr>
        <p:spPr>
          <a:xfrm>
            <a:off x="722376" y="45656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Progress in management systems, compliance and responsible business practices</a:t>
            </a:r>
            <a:endParaRPr lang="en-US" sz="1300" dirty="0"/>
          </a:p>
        </p:txBody>
      </p:sp>
      <p:sp>
        <p:nvSpPr>
          <p:cNvPr id="17" name="Shape 14"/>
          <p:cNvSpPr/>
          <p:nvPr/>
        </p:nvSpPr>
        <p:spPr>
          <a:xfrm>
            <a:off x="502920" y="5220462"/>
            <a:ext cx="128016" cy="128016"/>
          </a:xfrm>
          <a:prstGeom prst="rect">
            <a:avLst/>
          </a:prstGeom>
          <a:solidFill>
            <a:srgbClr val="FFFFFF"/>
          </a:solidFill>
          <a:ln w="12700">
            <a:solidFill>
              <a:srgbClr val="34348C"/>
            </a:solidFill>
            <a:prstDash val="solid"/>
          </a:ln>
        </p:spPr>
      </p:sp>
      <p:sp>
        <p:nvSpPr>
          <p:cNvPr id="18" name="Text 15"/>
          <p:cNvSpPr/>
          <p:nvPr/>
        </p:nvSpPr>
        <p:spPr>
          <a:xfrm>
            <a:off x="722376" y="51838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continuous and sustained improvement rather than a one-time initiative or certification</a:t>
            </a:r>
            <a:endParaRPr lang="en-US" sz="1300" dirty="0"/>
          </a:p>
        </p:txBody>
      </p:sp>
      <p:sp>
        <p:nvSpPr>
          <p:cNvPr id="19" name="Shape 16"/>
          <p:cNvSpPr/>
          <p:nvPr/>
        </p:nvSpPr>
        <p:spPr>
          <a:xfrm>
            <a:off x="6233008" y="2747518"/>
            <a:ext cx="128016" cy="128016"/>
          </a:xfrm>
          <a:prstGeom prst="rect">
            <a:avLst/>
          </a:prstGeom>
          <a:solidFill>
            <a:srgbClr val="FFFFFF"/>
          </a:solidFill>
          <a:ln w="12700">
            <a:solidFill>
              <a:srgbClr val="34348C"/>
            </a:solidFill>
            <a:prstDash val="solid"/>
          </a:ln>
        </p:spPr>
      </p:sp>
      <p:sp>
        <p:nvSpPr>
          <p:cNvPr id="20" name="Text 17"/>
          <p:cNvSpPr/>
          <p:nvPr/>
        </p:nvSpPr>
        <p:spPr>
          <a:xfrm>
            <a:off x="6452464" y="2710942"/>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Management commitment and employee participation in improvement activities</a:t>
            </a:r>
            <a:endParaRPr lang="en-US" sz="1300" dirty="0"/>
          </a:p>
        </p:txBody>
      </p:sp>
      <p:sp>
        <p:nvSpPr>
          <p:cNvPr id="21" name="Shape 18"/>
          <p:cNvSpPr/>
          <p:nvPr/>
        </p:nvSpPr>
        <p:spPr>
          <a:xfrm>
            <a:off x="6233008" y="3365754"/>
            <a:ext cx="128016" cy="128016"/>
          </a:xfrm>
          <a:prstGeom prst="rect">
            <a:avLst/>
          </a:prstGeom>
          <a:solidFill>
            <a:srgbClr val="FFFFFF"/>
          </a:solidFill>
          <a:ln w="12700">
            <a:solidFill>
              <a:srgbClr val="34348C"/>
            </a:solidFill>
            <a:prstDash val="solid"/>
          </a:ln>
        </p:spPr>
      </p:sp>
      <p:sp>
        <p:nvSpPr>
          <p:cNvPr id="22" name="Text 19"/>
          <p:cNvSpPr/>
          <p:nvPr/>
        </p:nvSpPr>
        <p:spPr>
          <a:xfrm>
            <a:off x="6452464" y="3329178"/>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Investments in people, systems, technology or infrastructure to support improvement</a:t>
            </a:r>
            <a:endParaRPr lang="en-US" sz="1300" dirty="0"/>
          </a:p>
        </p:txBody>
      </p:sp>
      <p:sp>
        <p:nvSpPr>
          <p:cNvPr id="23" name="Shape 20"/>
          <p:cNvSpPr/>
          <p:nvPr/>
        </p:nvSpPr>
        <p:spPr>
          <a:xfrm>
            <a:off x="6233008" y="3983990"/>
            <a:ext cx="128016" cy="128016"/>
          </a:xfrm>
          <a:prstGeom prst="rect">
            <a:avLst/>
          </a:prstGeom>
          <a:solidFill>
            <a:srgbClr val="FFFFFF"/>
          </a:solidFill>
          <a:ln w="12700">
            <a:solidFill>
              <a:srgbClr val="34348C"/>
            </a:solidFill>
            <a:prstDash val="solid"/>
          </a:ln>
        </p:spPr>
      </p:sp>
      <p:sp>
        <p:nvSpPr>
          <p:cNvPr id="24" name="Text 21"/>
          <p:cNvSpPr/>
          <p:nvPr/>
        </p:nvSpPr>
        <p:spPr>
          <a:xfrm>
            <a:off x="6452464" y="3947414"/>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Clear sustainability targets, action plans and monitoring of progress</a:t>
            </a:r>
            <a:endParaRPr lang="en-US" sz="1300" dirty="0"/>
          </a:p>
        </p:txBody>
      </p:sp>
      <p:sp>
        <p:nvSpPr>
          <p:cNvPr id="25" name="Shape 22"/>
          <p:cNvSpPr/>
          <p:nvPr/>
        </p:nvSpPr>
        <p:spPr>
          <a:xfrm>
            <a:off x="6233008" y="4602226"/>
            <a:ext cx="128016" cy="128016"/>
          </a:xfrm>
          <a:prstGeom prst="rect">
            <a:avLst/>
          </a:prstGeom>
          <a:solidFill>
            <a:srgbClr val="FFFFFF"/>
          </a:solidFill>
          <a:ln w="12700">
            <a:solidFill>
              <a:srgbClr val="34348C"/>
            </a:solidFill>
            <a:prstDash val="solid"/>
          </a:ln>
        </p:spPr>
      </p:sp>
      <p:sp>
        <p:nvSpPr>
          <p:cNvPr id="26" name="Text 23"/>
          <p:cNvSpPr/>
          <p:nvPr/>
        </p:nvSpPr>
        <p:spPr>
          <a:xfrm>
            <a:off x="6452464" y="4565650"/>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Evidence of measurable environmental, social or business benefits</a:t>
            </a:r>
            <a:endParaRPr lang="en-US" sz="1300" dirty="0"/>
          </a:p>
        </p:txBody>
      </p:sp>
      <p:sp>
        <p:nvSpPr>
          <p:cNvPr id="27" name="Shape 24"/>
          <p:cNvSpPr/>
          <p:nvPr/>
        </p:nvSpPr>
        <p:spPr>
          <a:xfrm>
            <a:off x="6233008" y="5220462"/>
            <a:ext cx="128016" cy="128016"/>
          </a:xfrm>
          <a:prstGeom prst="rect">
            <a:avLst/>
          </a:prstGeom>
          <a:solidFill>
            <a:srgbClr val="FFFFFF"/>
          </a:solidFill>
          <a:ln w="12700">
            <a:solidFill>
              <a:srgbClr val="34348C"/>
            </a:solidFill>
            <a:prstDash val="solid"/>
          </a:ln>
        </p:spPr>
      </p:sp>
      <p:sp>
        <p:nvSpPr>
          <p:cNvPr id="28" name="Text 25"/>
          <p:cNvSpPr/>
          <p:nvPr/>
        </p:nvSpPr>
        <p:spPr>
          <a:xfrm>
            <a:off x="6452464" y="5183886"/>
            <a:ext cx="5236312" cy="444500"/>
          </a:xfrm>
          <a:prstGeom prst="rect">
            <a:avLst/>
          </a:prstGeom>
          <a:noFill/>
          <a:ln/>
        </p:spPr>
        <p:txBody>
          <a:bodyPr wrap="square" rtlCol="0" anchor="t"/>
          <a:lstStyle/>
          <a:p>
            <a:pPr marL="0" indent="0">
              <a:lnSpc>
                <a:spcPct val="108000"/>
              </a:lnSpc>
              <a:buNone/>
            </a:pPr>
            <a:r>
              <a:rPr lang="en-US" sz="1300" dirty="0">
                <a:solidFill>
                  <a:srgbClr val="444444"/>
                </a:solidFill>
                <a:latin typeface="Calibri" pitchFamily="34" charset="0"/>
                <a:ea typeface="Calibri" pitchFamily="34" charset="-122"/>
                <a:cs typeface="Calibri" pitchFamily="34" charset="-120"/>
              </a:rPr>
              <a:t>Potential to maintain, expand and further improve the results achieved</a:t>
            </a:r>
            <a:endParaRPr lang="en-US" sz="1300" dirty="0"/>
          </a:p>
        </p:txBody>
      </p:sp>
      <p:pic>
        <p:nvPicPr>
          <p:cNvPr id="29" name="Image 1" descr="/home/claude/work2/assets/footer_stripe.png"/>
          <p:cNvPicPr>
            <a:picLocks noChangeAspect="1"/>
          </p:cNvPicPr>
          <p:nvPr/>
        </p:nvPicPr>
        <p:blipFill>
          <a:blip r:embed="rId4"/>
          <a:stretch>
            <a:fillRect/>
          </a:stretch>
        </p:blipFill>
        <p:spPr>
          <a:xfrm>
            <a:off x="0" y="6711696"/>
            <a:ext cx="12191695" cy="146304"/>
          </a:xfrm>
          <a:prstGeom prst="rect">
            <a:avLst/>
          </a:prstGeom>
        </p:spPr>
      </p:pic>
      <p:sp>
        <p:nvSpPr>
          <p:cNvPr id="30" name="Text 26"/>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320040"/>
            <a:ext cx="351438" cy="1005840"/>
          </a:xfrm>
          <a:prstGeom prst="rect">
            <a:avLst/>
          </a:prstGeom>
        </p:spPr>
      </p:pic>
      <p:sp>
        <p:nvSpPr>
          <p:cNvPr id="4" name="Shape 0"/>
          <p:cNvSpPr/>
          <p:nvPr/>
        </p:nvSpPr>
        <p:spPr>
          <a:xfrm>
            <a:off x="1371600" y="566928"/>
            <a:ext cx="2651760" cy="384048"/>
          </a:xfrm>
          <a:prstGeom prst="roundRect">
            <a:avLst>
              <a:gd name="adj" fmla="val 19048"/>
            </a:avLst>
          </a:prstGeom>
          <a:solidFill>
            <a:srgbClr val="D89B3C"/>
          </a:solidFill>
          <a:ln/>
        </p:spPr>
      </p:sp>
      <p:sp>
        <p:nvSpPr>
          <p:cNvPr id="5" name="Text 1"/>
          <p:cNvSpPr/>
          <p:nvPr/>
        </p:nvSpPr>
        <p:spPr>
          <a:xfrm>
            <a:off x="1371600" y="566928"/>
            <a:ext cx="2651760" cy="384048"/>
          </a:xfrm>
          <a:prstGeom prst="rect">
            <a:avLst/>
          </a:prstGeom>
          <a:noFill/>
          <a:ln/>
        </p:spPr>
        <p:txBody>
          <a:bodyPr wrap="square" rtlCol="0" anchor="ctr"/>
          <a:lstStyle/>
          <a:p>
            <a:pPr marL="0" indent="0" algn="ctr">
              <a:buNone/>
            </a:pPr>
            <a:r>
              <a:rPr lang="en-US" sz="1250" b="1" kern="0" spc="100" dirty="0">
                <a:solidFill>
                  <a:srgbClr val="FFFFFF"/>
                </a:solidFill>
                <a:latin typeface="Arial" pitchFamily="34" charset="0"/>
                <a:ea typeface="Arial" pitchFamily="34" charset="-122"/>
                <a:cs typeface="Arial" pitchFamily="34" charset="-120"/>
              </a:rPr>
              <a:t>BEFORE YOU BEGIN</a:t>
            </a:r>
            <a:endParaRPr lang="en-US" sz="1250" dirty="0"/>
          </a:p>
        </p:txBody>
      </p:sp>
      <p:sp>
        <p:nvSpPr>
          <p:cNvPr id="6" name="Text 2"/>
          <p:cNvSpPr/>
          <p:nvPr/>
        </p:nvSpPr>
        <p:spPr>
          <a:xfrm>
            <a:off x="1371600" y="1069848"/>
            <a:ext cx="10317175" cy="685800"/>
          </a:xfrm>
          <a:prstGeom prst="rect">
            <a:avLst/>
          </a:prstGeom>
          <a:noFill/>
          <a:ln/>
        </p:spPr>
        <p:txBody>
          <a:bodyPr wrap="square" rtlCol="0" anchor="ctr"/>
          <a:lstStyle/>
          <a:p>
            <a:pPr marL="0" indent="0">
              <a:buNone/>
            </a:pPr>
            <a:r>
              <a:rPr lang="en-US" sz="2800" b="1" dirty="0">
                <a:solidFill>
                  <a:srgbClr val="1B2A56"/>
                </a:solidFill>
                <a:latin typeface="Arial" pitchFamily="34" charset="0"/>
                <a:ea typeface="Arial" pitchFamily="34" charset="-122"/>
                <a:cs typeface="Arial" pitchFamily="34" charset="-120"/>
              </a:rPr>
              <a:t>Eligibility &amp; Compliance Screening</a:t>
            </a:r>
            <a:endParaRPr lang="en-US" sz="2800" dirty="0"/>
          </a:p>
        </p:txBody>
      </p:sp>
      <p:sp>
        <p:nvSpPr>
          <p:cNvPr id="7" name="Text 3"/>
          <p:cNvSpPr/>
          <p:nvPr/>
        </p:nvSpPr>
        <p:spPr>
          <a:xfrm>
            <a:off x="502920" y="1920240"/>
            <a:ext cx="11185855" cy="548640"/>
          </a:xfrm>
          <a:prstGeom prst="rect">
            <a:avLst/>
          </a:prstGeom>
          <a:noFill/>
          <a:ln/>
        </p:spPr>
        <p:txBody>
          <a:bodyPr wrap="square" rtlCol="0" anchor="ctr"/>
          <a:lstStyle/>
          <a:p>
            <a:pPr marL="0" indent="0">
              <a:lnSpc>
                <a:spcPct val="120000"/>
              </a:lnSpc>
              <a:buNone/>
            </a:pPr>
            <a:r>
              <a:rPr lang="en-US" sz="1250" dirty="0">
                <a:solidFill>
                  <a:srgbClr val="444444"/>
                </a:solidFill>
                <a:latin typeface="Calibri" pitchFamily="34" charset="0"/>
                <a:ea typeface="Calibri" pitchFamily="34" charset="-122"/>
                <a:cs typeface="Calibri" pitchFamily="34" charset="-120"/>
              </a:rPr>
              <a:t>RMG and textile companies are eligible to submit initiatives against the relevant category. Before evaluation, the organising team checks that:</a:t>
            </a:r>
            <a:endParaRPr lang="en-US" sz="1250" dirty="0"/>
          </a:p>
        </p:txBody>
      </p:sp>
      <p:sp>
        <p:nvSpPr>
          <p:cNvPr id="8" name="Shape 4"/>
          <p:cNvSpPr/>
          <p:nvPr/>
        </p:nvSpPr>
        <p:spPr>
          <a:xfrm>
            <a:off x="640080" y="2633472"/>
            <a:ext cx="182880" cy="182880"/>
          </a:xfrm>
          <a:prstGeom prst="rect">
            <a:avLst/>
          </a:prstGeom>
          <a:solidFill>
            <a:srgbClr val="FFFFFF"/>
          </a:solidFill>
          <a:ln w="15875">
            <a:solidFill>
              <a:srgbClr val="1B2A56"/>
            </a:solidFill>
            <a:prstDash val="solid"/>
          </a:ln>
        </p:spPr>
      </p:sp>
      <p:sp>
        <p:nvSpPr>
          <p:cNvPr id="9" name="Text 5"/>
          <p:cNvSpPr/>
          <p:nvPr/>
        </p:nvSpPr>
        <p:spPr>
          <a:xfrm>
            <a:off x="932688" y="2578608"/>
            <a:ext cx="10618927" cy="310896"/>
          </a:xfrm>
          <a:prstGeom prst="rect">
            <a:avLst/>
          </a:prstGeom>
          <a:noFill/>
          <a:ln/>
        </p:spPr>
        <p:txBody>
          <a:bodyPr wrap="square" rtlCol="0" anchor="ctr"/>
          <a:lstStyle/>
          <a:p>
            <a:pPr marL="0" indent="0">
              <a:buNone/>
            </a:pPr>
            <a:r>
              <a:rPr lang="en-US" sz="1300" dirty="0">
                <a:solidFill>
                  <a:srgbClr val="444444"/>
                </a:solidFill>
                <a:latin typeface="Calibri" pitchFamily="34" charset="0"/>
                <a:ea typeface="Calibri" pitchFamily="34" charset="-122"/>
                <a:cs typeface="Calibri" pitchFamily="34" charset="-120"/>
              </a:rPr>
              <a:t>The entry is complete</a:t>
            </a:r>
            <a:endParaRPr lang="en-US" sz="1300" dirty="0"/>
          </a:p>
        </p:txBody>
      </p:sp>
      <p:sp>
        <p:nvSpPr>
          <p:cNvPr id="10" name="Shape 6"/>
          <p:cNvSpPr/>
          <p:nvPr/>
        </p:nvSpPr>
        <p:spPr>
          <a:xfrm>
            <a:off x="640080" y="3136392"/>
            <a:ext cx="182880" cy="182880"/>
          </a:xfrm>
          <a:prstGeom prst="rect">
            <a:avLst/>
          </a:prstGeom>
          <a:solidFill>
            <a:srgbClr val="FFFFFF"/>
          </a:solidFill>
          <a:ln w="15875">
            <a:solidFill>
              <a:srgbClr val="1B2A56"/>
            </a:solidFill>
            <a:prstDash val="solid"/>
          </a:ln>
        </p:spPr>
      </p:sp>
      <p:sp>
        <p:nvSpPr>
          <p:cNvPr id="11" name="Text 7"/>
          <p:cNvSpPr/>
          <p:nvPr/>
        </p:nvSpPr>
        <p:spPr>
          <a:xfrm>
            <a:off x="932688" y="3081528"/>
            <a:ext cx="10618927" cy="310896"/>
          </a:xfrm>
          <a:prstGeom prst="rect">
            <a:avLst/>
          </a:prstGeom>
          <a:noFill/>
          <a:ln/>
        </p:spPr>
        <p:txBody>
          <a:bodyPr wrap="square" rtlCol="0" anchor="ctr"/>
          <a:lstStyle/>
          <a:p>
            <a:pPr marL="0" indent="0">
              <a:buNone/>
            </a:pPr>
            <a:r>
              <a:rPr lang="en-US" sz="1300" dirty="0">
                <a:solidFill>
                  <a:srgbClr val="444444"/>
                </a:solidFill>
                <a:latin typeface="Calibri" pitchFamily="34" charset="0"/>
                <a:ea typeface="Calibri" pitchFamily="34" charset="-122"/>
                <a:cs typeface="Calibri" pitchFamily="34" charset="-120"/>
              </a:rPr>
              <a:t>The initiative fits the selected category</a:t>
            </a:r>
            <a:endParaRPr lang="en-US" sz="1300" dirty="0"/>
          </a:p>
        </p:txBody>
      </p:sp>
      <p:sp>
        <p:nvSpPr>
          <p:cNvPr id="12" name="Shape 8"/>
          <p:cNvSpPr/>
          <p:nvPr/>
        </p:nvSpPr>
        <p:spPr>
          <a:xfrm>
            <a:off x="640080" y="3639312"/>
            <a:ext cx="182880" cy="182880"/>
          </a:xfrm>
          <a:prstGeom prst="rect">
            <a:avLst/>
          </a:prstGeom>
          <a:solidFill>
            <a:srgbClr val="FFFFFF"/>
          </a:solidFill>
          <a:ln w="15875">
            <a:solidFill>
              <a:srgbClr val="1B2A56"/>
            </a:solidFill>
            <a:prstDash val="solid"/>
          </a:ln>
        </p:spPr>
      </p:sp>
      <p:sp>
        <p:nvSpPr>
          <p:cNvPr id="13" name="Text 9"/>
          <p:cNvSpPr/>
          <p:nvPr/>
        </p:nvSpPr>
        <p:spPr>
          <a:xfrm>
            <a:off x="932688" y="3584448"/>
            <a:ext cx="10618927" cy="310896"/>
          </a:xfrm>
          <a:prstGeom prst="rect">
            <a:avLst/>
          </a:prstGeom>
          <a:noFill/>
          <a:ln/>
        </p:spPr>
        <p:txBody>
          <a:bodyPr wrap="square" rtlCol="0" anchor="ctr"/>
          <a:lstStyle/>
          <a:p>
            <a:pPr marL="0" indent="0">
              <a:buNone/>
            </a:pPr>
            <a:r>
              <a:rPr lang="en-US" sz="1300" dirty="0">
                <a:solidFill>
                  <a:srgbClr val="444444"/>
                </a:solidFill>
                <a:latin typeface="Calibri" pitchFamily="34" charset="0"/>
                <a:ea typeface="Calibri" pitchFamily="34" charset="-122"/>
                <a:cs typeface="Calibri" pitchFamily="34" charset="-120"/>
              </a:rPr>
              <a:t>Required documentation is provided</a:t>
            </a:r>
            <a:endParaRPr lang="en-US" sz="1300" dirty="0"/>
          </a:p>
        </p:txBody>
      </p:sp>
      <p:sp>
        <p:nvSpPr>
          <p:cNvPr id="14" name="Shape 10"/>
          <p:cNvSpPr/>
          <p:nvPr/>
        </p:nvSpPr>
        <p:spPr>
          <a:xfrm>
            <a:off x="640080" y="4142232"/>
            <a:ext cx="182880" cy="182880"/>
          </a:xfrm>
          <a:prstGeom prst="rect">
            <a:avLst/>
          </a:prstGeom>
          <a:solidFill>
            <a:srgbClr val="FFFFFF"/>
          </a:solidFill>
          <a:ln w="15875">
            <a:solidFill>
              <a:srgbClr val="1B2A56"/>
            </a:solidFill>
            <a:prstDash val="solid"/>
          </a:ln>
        </p:spPr>
      </p:sp>
      <p:sp>
        <p:nvSpPr>
          <p:cNvPr id="15" name="Text 11"/>
          <p:cNvSpPr/>
          <p:nvPr/>
        </p:nvSpPr>
        <p:spPr>
          <a:xfrm>
            <a:off x="932688" y="4087368"/>
            <a:ext cx="10618927" cy="310896"/>
          </a:xfrm>
          <a:prstGeom prst="rect">
            <a:avLst/>
          </a:prstGeom>
          <a:noFill/>
          <a:ln/>
        </p:spPr>
        <p:txBody>
          <a:bodyPr wrap="square" rtlCol="0" anchor="ctr"/>
          <a:lstStyle/>
          <a:p>
            <a:pPr marL="0" indent="0">
              <a:buNone/>
            </a:pPr>
            <a:r>
              <a:rPr lang="en-US" sz="1300" dirty="0">
                <a:solidFill>
                  <a:srgbClr val="444444"/>
                </a:solidFill>
                <a:latin typeface="Calibri" pitchFamily="34" charset="0"/>
                <a:ea typeface="Calibri" pitchFamily="34" charset="-122"/>
                <a:cs typeface="Calibri" pitchFamily="34" charset="-120"/>
              </a:rPr>
              <a:t>Claims made in the form have supporting evidence</a:t>
            </a:r>
            <a:endParaRPr lang="en-US" sz="1300" dirty="0"/>
          </a:p>
        </p:txBody>
      </p:sp>
      <p:sp>
        <p:nvSpPr>
          <p:cNvPr id="16" name="Shape 12"/>
          <p:cNvSpPr/>
          <p:nvPr/>
        </p:nvSpPr>
        <p:spPr>
          <a:xfrm>
            <a:off x="640080" y="4645152"/>
            <a:ext cx="182880" cy="182880"/>
          </a:xfrm>
          <a:prstGeom prst="rect">
            <a:avLst/>
          </a:prstGeom>
          <a:solidFill>
            <a:srgbClr val="FFFFFF"/>
          </a:solidFill>
          <a:ln w="15875">
            <a:solidFill>
              <a:srgbClr val="1B2A56"/>
            </a:solidFill>
            <a:prstDash val="solid"/>
          </a:ln>
        </p:spPr>
      </p:sp>
      <p:sp>
        <p:nvSpPr>
          <p:cNvPr id="17" name="Text 13"/>
          <p:cNvSpPr/>
          <p:nvPr/>
        </p:nvSpPr>
        <p:spPr>
          <a:xfrm>
            <a:off x="932688" y="4590288"/>
            <a:ext cx="10618927" cy="310896"/>
          </a:xfrm>
          <a:prstGeom prst="rect">
            <a:avLst/>
          </a:prstGeom>
          <a:noFill/>
          <a:ln/>
        </p:spPr>
        <p:txBody>
          <a:bodyPr wrap="square" rtlCol="0" anchor="ctr"/>
          <a:lstStyle/>
          <a:p>
            <a:pPr marL="0" indent="0">
              <a:buNone/>
            </a:pPr>
            <a:r>
              <a:rPr lang="en-US" sz="1300" dirty="0">
                <a:solidFill>
                  <a:srgbClr val="444444"/>
                </a:solidFill>
                <a:latin typeface="Calibri" pitchFamily="34" charset="0"/>
                <a:ea typeface="Calibri" pitchFamily="34" charset="-122"/>
                <a:cs typeface="Calibri" pitchFamily="34" charset="-120"/>
              </a:rPr>
              <a:t>The NOC and other mandatory materials are submitted</a:t>
            </a:r>
            <a:endParaRPr lang="en-US" sz="1300" dirty="0"/>
          </a:p>
        </p:txBody>
      </p:sp>
      <p:sp>
        <p:nvSpPr>
          <p:cNvPr id="18" name="Shape 14"/>
          <p:cNvSpPr/>
          <p:nvPr/>
        </p:nvSpPr>
        <p:spPr>
          <a:xfrm>
            <a:off x="502920" y="5257800"/>
            <a:ext cx="11185855" cy="868680"/>
          </a:xfrm>
          <a:prstGeom prst="roundRect">
            <a:avLst>
              <a:gd name="adj" fmla="val 6316"/>
            </a:avLst>
          </a:prstGeom>
          <a:solidFill>
            <a:srgbClr val="FBE3E7"/>
          </a:solidFill>
          <a:ln w="12700">
            <a:solidFill>
              <a:srgbClr val="E13720"/>
            </a:solidFill>
            <a:prstDash val="solid"/>
          </a:ln>
        </p:spPr>
      </p:sp>
      <p:sp>
        <p:nvSpPr>
          <p:cNvPr id="19" name="Text 15"/>
          <p:cNvSpPr/>
          <p:nvPr/>
        </p:nvSpPr>
        <p:spPr>
          <a:xfrm>
            <a:off x="731520" y="5376672"/>
            <a:ext cx="10728655" cy="640080"/>
          </a:xfrm>
          <a:prstGeom prst="rect">
            <a:avLst/>
          </a:prstGeom>
          <a:noFill/>
          <a:ln/>
        </p:spPr>
        <p:txBody>
          <a:bodyPr wrap="square" rtlCol="0" anchor="ctr"/>
          <a:lstStyle/>
          <a:p>
            <a:pPr marL="0" indent="0">
              <a:lnSpc>
                <a:spcPct val="120000"/>
              </a:lnSpc>
              <a:buNone/>
            </a:pPr>
            <a:r>
              <a:rPr lang="en-US" sz="1150" i="1" dirty="0">
                <a:solidFill>
                  <a:srgbClr val="1B2A56"/>
                </a:solidFill>
                <a:latin typeface="Calibri" pitchFamily="34" charset="0"/>
                <a:ea typeface="Calibri" pitchFamily="34" charset="-122"/>
                <a:cs typeface="Calibri" pitchFamily="34" charset="-120"/>
              </a:rPr>
              <a:t>Incomplete or non-compliant entries may be disqualified. This is not a popularity or brand-size contest — the initiative itself is what is evaluated, against the criteria set out on the preceding pages.</a:t>
            </a:r>
            <a:endParaRPr lang="en-US" sz="1150" dirty="0"/>
          </a:p>
        </p:txBody>
      </p:sp>
      <p:pic>
        <p:nvPicPr>
          <p:cNvPr id="20"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21" name="Text 16"/>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home/claude/work2/assets/bg_navy_full.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731520" y="2331720"/>
            <a:ext cx="10728655" cy="640080"/>
          </a:xfrm>
          <a:prstGeom prst="rect">
            <a:avLst/>
          </a:prstGeom>
          <a:noFill/>
          <a:ln/>
        </p:spPr>
        <p:txBody>
          <a:bodyPr wrap="square" rtlCol="0" anchor="ctr"/>
          <a:lstStyle/>
          <a:p>
            <a:pPr marL="0" indent="0" algn="ctr">
              <a:buNone/>
            </a:pPr>
            <a:r>
              <a:rPr lang="en-US" sz="2000" b="1" kern="0" spc="300" dirty="0">
                <a:solidFill>
                  <a:srgbClr val="D89B3C"/>
                </a:solidFill>
                <a:latin typeface="Arial" pitchFamily="34" charset="0"/>
                <a:ea typeface="Arial" pitchFamily="34" charset="-122"/>
                <a:cs typeface="Arial" pitchFamily="34" charset="-120"/>
              </a:rPr>
              <a:t>TSL AWARDS</a:t>
            </a:r>
            <a:endParaRPr lang="en-US" sz="2000" dirty="0"/>
          </a:p>
        </p:txBody>
      </p:sp>
      <p:sp>
        <p:nvSpPr>
          <p:cNvPr id="4" name="Text 1"/>
          <p:cNvSpPr/>
          <p:nvPr/>
        </p:nvSpPr>
        <p:spPr>
          <a:xfrm>
            <a:off x="731520" y="2880360"/>
            <a:ext cx="10728655" cy="640080"/>
          </a:xfrm>
          <a:prstGeom prst="rect">
            <a:avLst/>
          </a:prstGeom>
          <a:noFill/>
          <a:ln/>
        </p:spPr>
        <p:txBody>
          <a:bodyPr wrap="square" rtlCol="0" anchor="ctr"/>
          <a:lstStyle/>
          <a:p>
            <a:pPr marL="0" indent="0" algn="ctr">
              <a:buNone/>
            </a:pPr>
            <a:r>
              <a:rPr lang="en-US" sz="3000" b="1" dirty="0">
                <a:solidFill>
                  <a:srgbClr val="FFFFFF"/>
                </a:solidFill>
                <a:latin typeface="Arial" pitchFamily="34" charset="0"/>
                <a:ea typeface="Arial" pitchFamily="34" charset="-122"/>
                <a:cs typeface="Arial" pitchFamily="34" charset="-120"/>
              </a:rPr>
              <a:t>OFFICIAL ENTRY &amp; SUBMISSION FORM</a:t>
            </a:r>
            <a:endParaRPr lang="en-US" sz="3000" dirty="0"/>
          </a:p>
        </p:txBody>
      </p:sp>
      <p:sp>
        <p:nvSpPr>
          <p:cNvPr id="5" name="Text 2"/>
          <p:cNvSpPr/>
          <p:nvPr/>
        </p:nvSpPr>
        <p:spPr>
          <a:xfrm>
            <a:off x="731520" y="3931920"/>
            <a:ext cx="10728655" cy="457200"/>
          </a:xfrm>
          <a:prstGeom prst="rect">
            <a:avLst/>
          </a:prstGeom>
          <a:noFill/>
          <a:ln/>
        </p:spPr>
        <p:txBody>
          <a:bodyPr wrap="square" rtlCol="0" anchor="ctr"/>
          <a:lstStyle/>
          <a:p>
            <a:pPr marL="0" indent="0" algn="ctr">
              <a:buNone/>
            </a:pPr>
            <a:r>
              <a:rPr lang="en-US" sz="1400" i="1" dirty="0">
                <a:solidFill>
                  <a:srgbClr val="D89B3C"/>
                </a:solidFill>
                <a:latin typeface="Calibri" pitchFamily="34" charset="0"/>
                <a:ea typeface="Calibri" pitchFamily="34" charset="-122"/>
                <a:cs typeface="Calibri" pitchFamily="34" charset="-120"/>
              </a:rPr>
              <a:t>Sections A – F  ·  To be completed in full by the nominating factory</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A</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Nominee / Entrant Details</a:t>
            </a:r>
            <a:endParaRPr lang="en-US" sz="2100" dirty="0"/>
          </a:p>
        </p:txBody>
      </p:sp>
      <p:pic>
        <p:nvPicPr>
          <p:cNvPr id="6"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7" name="Text 2"/>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17</a:t>
            </a:r>
            <a:endParaRPr lang="en-US" sz="1000" dirty="0"/>
          </a:p>
        </p:txBody>
      </p:sp>
      <p:sp>
        <p:nvSpPr>
          <p:cNvPr id="8" name="Shape 3"/>
          <p:cNvSpPr/>
          <p:nvPr/>
        </p:nvSpPr>
        <p:spPr>
          <a:xfrm>
            <a:off x="685800" y="1600200"/>
            <a:ext cx="10820095" cy="274320"/>
          </a:xfrm>
          <a:prstGeom prst="roundRect">
            <a:avLst>
              <a:gd name="adj" fmla="val 13333"/>
            </a:avLst>
          </a:prstGeom>
          <a:solidFill>
            <a:srgbClr val="E4E9F3"/>
          </a:solidFill>
          <a:ln/>
        </p:spPr>
      </p:sp>
      <p:sp>
        <p:nvSpPr>
          <p:cNvPr id="9" name="Text 4"/>
          <p:cNvSpPr/>
          <p:nvPr/>
        </p:nvSpPr>
        <p:spPr>
          <a:xfrm>
            <a:off x="795528" y="160020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FACTORY / ORGANISATION NAME* (lead entity for the initiative)</a:t>
            </a:r>
            <a:endParaRPr lang="en-US" sz="1100" dirty="0"/>
          </a:p>
        </p:txBody>
      </p:sp>
      <p:sp>
        <p:nvSpPr>
          <p:cNvPr id="10" name="Shape 5"/>
          <p:cNvSpPr/>
          <p:nvPr/>
        </p:nvSpPr>
        <p:spPr>
          <a:xfrm>
            <a:off x="685800" y="1874520"/>
            <a:ext cx="10820095" cy="438912"/>
          </a:xfrm>
          <a:prstGeom prst="rect">
            <a:avLst/>
          </a:prstGeom>
          <a:solidFill>
            <a:srgbClr val="FFFFFF"/>
          </a:solidFill>
          <a:ln w="9525">
            <a:solidFill>
              <a:srgbClr val="1B2A56"/>
            </a:solidFill>
            <a:prstDash val="solid"/>
          </a:ln>
        </p:spPr>
      </p:sp>
      <p:sp>
        <p:nvSpPr>
          <p:cNvPr id="11" name="Shape 6"/>
          <p:cNvSpPr/>
          <p:nvPr/>
        </p:nvSpPr>
        <p:spPr>
          <a:xfrm>
            <a:off x="685800" y="2423160"/>
            <a:ext cx="10820095" cy="274320"/>
          </a:xfrm>
          <a:prstGeom prst="roundRect">
            <a:avLst>
              <a:gd name="adj" fmla="val 13333"/>
            </a:avLst>
          </a:prstGeom>
          <a:solidFill>
            <a:srgbClr val="E4E9F3"/>
          </a:solidFill>
          <a:ln/>
        </p:spPr>
      </p:sp>
      <p:sp>
        <p:nvSpPr>
          <p:cNvPr id="12" name="Text 7"/>
          <p:cNvSpPr/>
          <p:nvPr/>
        </p:nvSpPr>
        <p:spPr>
          <a:xfrm>
            <a:off x="795528" y="242316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FACTORY ADDRESS &amp; REGION / DISTRICT*</a:t>
            </a:r>
            <a:endParaRPr lang="en-US" sz="1100" dirty="0"/>
          </a:p>
        </p:txBody>
      </p:sp>
      <p:sp>
        <p:nvSpPr>
          <p:cNvPr id="13" name="Shape 8"/>
          <p:cNvSpPr/>
          <p:nvPr/>
        </p:nvSpPr>
        <p:spPr>
          <a:xfrm>
            <a:off x="685800" y="2697480"/>
            <a:ext cx="10820095" cy="438912"/>
          </a:xfrm>
          <a:prstGeom prst="rect">
            <a:avLst/>
          </a:prstGeom>
          <a:solidFill>
            <a:srgbClr val="FFFFFF"/>
          </a:solidFill>
          <a:ln w="9525">
            <a:solidFill>
              <a:srgbClr val="1B2A56"/>
            </a:solidFill>
            <a:prstDash val="solid"/>
          </a:ln>
        </p:spPr>
      </p:sp>
      <p:sp>
        <p:nvSpPr>
          <p:cNvPr id="14" name="Shape 9"/>
          <p:cNvSpPr/>
          <p:nvPr/>
        </p:nvSpPr>
        <p:spPr>
          <a:xfrm>
            <a:off x="685800" y="3246120"/>
            <a:ext cx="10820095" cy="274320"/>
          </a:xfrm>
          <a:prstGeom prst="roundRect">
            <a:avLst>
              <a:gd name="adj" fmla="val 13333"/>
            </a:avLst>
          </a:prstGeom>
          <a:solidFill>
            <a:srgbClr val="E4E9F3"/>
          </a:solidFill>
          <a:ln/>
        </p:spPr>
      </p:sp>
      <p:sp>
        <p:nvSpPr>
          <p:cNvPr id="15" name="Text 10"/>
          <p:cNvSpPr/>
          <p:nvPr/>
        </p:nvSpPr>
        <p:spPr>
          <a:xfrm>
            <a:off x="795528" y="324612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TYPE OF FACTORY* (RMG / Textile / Other — please specify)</a:t>
            </a:r>
            <a:endParaRPr lang="en-US" sz="1100" dirty="0"/>
          </a:p>
        </p:txBody>
      </p:sp>
      <p:sp>
        <p:nvSpPr>
          <p:cNvPr id="16" name="Shape 11"/>
          <p:cNvSpPr/>
          <p:nvPr/>
        </p:nvSpPr>
        <p:spPr>
          <a:xfrm>
            <a:off x="685800" y="3520440"/>
            <a:ext cx="10820095" cy="438912"/>
          </a:xfrm>
          <a:prstGeom prst="rect">
            <a:avLst/>
          </a:prstGeom>
          <a:solidFill>
            <a:srgbClr val="FFFFFF"/>
          </a:solidFill>
          <a:ln w="9525">
            <a:solidFill>
              <a:srgbClr val="1B2A56"/>
            </a:solidFill>
            <a:prstDash val="solid"/>
          </a:ln>
        </p:spPr>
      </p:sp>
      <p:sp>
        <p:nvSpPr>
          <p:cNvPr id="17" name="Shape 12"/>
          <p:cNvSpPr/>
          <p:nvPr/>
        </p:nvSpPr>
        <p:spPr>
          <a:xfrm>
            <a:off x="685800" y="4069080"/>
            <a:ext cx="10820095" cy="274320"/>
          </a:xfrm>
          <a:prstGeom prst="roundRect">
            <a:avLst>
              <a:gd name="adj" fmla="val 13333"/>
            </a:avLst>
          </a:prstGeom>
          <a:solidFill>
            <a:srgbClr val="E4E9F3"/>
          </a:solidFill>
          <a:ln/>
        </p:spPr>
      </p:sp>
      <p:sp>
        <p:nvSpPr>
          <p:cNvPr id="18" name="Text 13"/>
          <p:cNvSpPr/>
          <p:nvPr/>
        </p:nvSpPr>
        <p:spPr>
          <a:xfrm>
            <a:off x="795528" y="406908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TOTAL WORKFORCE (NUMBER OF WORKERS)*</a:t>
            </a:r>
            <a:endParaRPr lang="en-US" sz="1100" dirty="0"/>
          </a:p>
        </p:txBody>
      </p:sp>
      <p:sp>
        <p:nvSpPr>
          <p:cNvPr id="19" name="Shape 14"/>
          <p:cNvSpPr/>
          <p:nvPr/>
        </p:nvSpPr>
        <p:spPr>
          <a:xfrm>
            <a:off x="685800" y="4343400"/>
            <a:ext cx="10820095" cy="438912"/>
          </a:xfrm>
          <a:prstGeom prst="rect">
            <a:avLst/>
          </a:prstGeom>
          <a:solidFill>
            <a:srgbClr val="FFFFFF"/>
          </a:solidFill>
          <a:ln w="9525">
            <a:solidFill>
              <a:srgbClr val="1B2A56"/>
            </a:solidFill>
            <a:prstDash val="solid"/>
          </a:ln>
        </p:spPr>
      </p:sp>
      <p:sp>
        <p:nvSpPr>
          <p:cNvPr id="20" name="Shape 15"/>
          <p:cNvSpPr/>
          <p:nvPr/>
        </p:nvSpPr>
        <p:spPr>
          <a:xfrm>
            <a:off x="685800" y="4892040"/>
            <a:ext cx="10820095" cy="274320"/>
          </a:xfrm>
          <a:prstGeom prst="roundRect">
            <a:avLst>
              <a:gd name="adj" fmla="val 13333"/>
            </a:avLst>
          </a:prstGeom>
          <a:solidFill>
            <a:srgbClr val="E4E9F3"/>
          </a:solidFill>
          <a:ln/>
        </p:spPr>
      </p:sp>
      <p:sp>
        <p:nvSpPr>
          <p:cNvPr id="21" name="Text 16"/>
          <p:cNvSpPr/>
          <p:nvPr/>
        </p:nvSpPr>
        <p:spPr>
          <a:xfrm>
            <a:off x="795528" y="489204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CONTACT PERSON — NAME &amp; DESIGNATION*</a:t>
            </a:r>
            <a:endParaRPr lang="en-US" sz="1100" dirty="0"/>
          </a:p>
        </p:txBody>
      </p:sp>
      <p:sp>
        <p:nvSpPr>
          <p:cNvPr id="22" name="Shape 17"/>
          <p:cNvSpPr/>
          <p:nvPr/>
        </p:nvSpPr>
        <p:spPr>
          <a:xfrm>
            <a:off x="685800" y="5166360"/>
            <a:ext cx="10820095" cy="438912"/>
          </a:xfrm>
          <a:prstGeom prst="rect">
            <a:avLst/>
          </a:prstGeom>
          <a:solidFill>
            <a:srgbClr val="FFFFFF"/>
          </a:solidFill>
          <a:ln w="9525">
            <a:solidFill>
              <a:srgbClr val="1B2A56"/>
            </a:solidFill>
            <a:prstDash val="solid"/>
          </a:ln>
        </p:spPr>
      </p:sp>
      <p:sp>
        <p:nvSpPr>
          <p:cNvPr id="23" name="Shape 18"/>
          <p:cNvSpPr/>
          <p:nvPr/>
        </p:nvSpPr>
        <p:spPr>
          <a:xfrm>
            <a:off x="685800" y="5715000"/>
            <a:ext cx="10820095" cy="274320"/>
          </a:xfrm>
          <a:prstGeom prst="roundRect">
            <a:avLst>
              <a:gd name="adj" fmla="val 13333"/>
            </a:avLst>
          </a:prstGeom>
          <a:solidFill>
            <a:srgbClr val="E4E9F3"/>
          </a:solidFill>
          <a:ln/>
        </p:spPr>
      </p:sp>
      <p:sp>
        <p:nvSpPr>
          <p:cNvPr id="24" name="Text 19"/>
          <p:cNvSpPr/>
          <p:nvPr/>
        </p:nvSpPr>
        <p:spPr>
          <a:xfrm>
            <a:off x="795528" y="571500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CONTACT EMAIL &amp; PHONE NUMBER*</a:t>
            </a:r>
            <a:endParaRPr lang="en-US" sz="1100" dirty="0"/>
          </a:p>
        </p:txBody>
      </p:sp>
      <p:sp>
        <p:nvSpPr>
          <p:cNvPr id="25" name="Shape 20"/>
          <p:cNvSpPr/>
          <p:nvPr/>
        </p:nvSpPr>
        <p:spPr>
          <a:xfrm>
            <a:off x="685800" y="5989320"/>
            <a:ext cx="10820095" cy="438912"/>
          </a:xfrm>
          <a:prstGeom prst="rect">
            <a:avLst/>
          </a:prstGeom>
          <a:solidFill>
            <a:srgbClr val="FFFFFF"/>
          </a:solidFill>
          <a:ln w="9525">
            <a:solidFill>
              <a:srgbClr val="1B2A56"/>
            </a:solidFill>
            <a:prstDash val="solid"/>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B</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Category &amp; Award Selection</a:t>
            </a:r>
            <a:endParaRPr lang="en-US" sz="2100" dirty="0"/>
          </a:p>
        </p:txBody>
      </p:sp>
      <p:pic>
        <p:nvPicPr>
          <p:cNvPr id="6"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7" name="Text 2"/>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18</a:t>
            </a:r>
            <a:endParaRPr lang="en-US" sz="1000" dirty="0"/>
          </a:p>
        </p:txBody>
      </p:sp>
      <p:sp>
        <p:nvSpPr>
          <p:cNvPr id="8" name="Text 3"/>
          <p:cNvSpPr/>
          <p:nvPr/>
        </p:nvSpPr>
        <p:spPr>
          <a:xfrm>
            <a:off x="685800" y="1554480"/>
            <a:ext cx="10820095" cy="274320"/>
          </a:xfrm>
          <a:prstGeom prst="rect">
            <a:avLst/>
          </a:prstGeom>
          <a:noFill/>
          <a:ln/>
        </p:spPr>
        <p:txBody>
          <a:bodyPr wrap="square" rtlCol="0" anchor="ctr"/>
          <a:lstStyle/>
          <a:p>
            <a:pPr marL="0" indent="0">
              <a:buNone/>
            </a:pPr>
            <a:r>
              <a:rPr lang="en-US" sz="1200" b="1" dirty="0">
                <a:solidFill>
                  <a:srgbClr val="1B2A56"/>
                </a:solidFill>
                <a:latin typeface="Arial" pitchFamily="34" charset="0"/>
                <a:ea typeface="Arial" pitchFamily="34" charset="-122"/>
                <a:cs typeface="Arial" pitchFamily="34" charset="-120"/>
              </a:rPr>
              <a:t>SELECT ONE CATEGORY*</a:t>
            </a:r>
            <a:endParaRPr lang="en-US" sz="1200" dirty="0"/>
          </a:p>
        </p:txBody>
      </p:sp>
      <p:sp>
        <p:nvSpPr>
          <p:cNvPr id="9" name="Shape 4"/>
          <p:cNvSpPr/>
          <p:nvPr/>
        </p:nvSpPr>
        <p:spPr>
          <a:xfrm>
            <a:off x="685800" y="1901952"/>
            <a:ext cx="2499284" cy="749808"/>
          </a:xfrm>
          <a:prstGeom prst="roundRect">
            <a:avLst>
              <a:gd name="adj" fmla="val 7317"/>
            </a:avLst>
          </a:prstGeom>
          <a:solidFill>
            <a:srgbClr val="FFFFFF"/>
          </a:solidFill>
          <a:ln w="15875">
            <a:solidFill>
              <a:srgbClr val="46A2CB"/>
            </a:solidFill>
            <a:prstDash val="solid"/>
          </a:ln>
        </p:spPr>
      </p:sp>
      <p:sp>
        <p:nvSpPr>
          <p:cNvPr id="10" name="Shape 5"/>
          <p:cNvSpPr/>
          <p:nvPr/>
        </p:nvSpPr>
        <p:spPr>
          <a:xfrm>
            <a:off x="822960" y="2148840"/>
            <a:ext cx="182880" cy="182880"/>
          </a:xfrm>
          <a:prstGeom prst="rect">
            <a:avLst/>
          </a:prstGeom>
          <a:solidFill>
            <a:srgbClr val="FFFFFF"/>
          </a:solidFill>
          <a:ln w="15875">
            <a:solidFill>
              <a:srgbClr val="46A2CB"/>
            </a:solidFill>
            <a:prstDash val="solid"/>
          </a:ln>
        </p:spPr>
      </p:sp>
      <p:sp>
        <p:nvSpPr>
          <p:cNvPr id="11" name="Text 6"/>
          <p:cNvSpPr/>
          <p:nvPr/>
        </p:nvSpPr>
        <p:spPr>
          <a:xfrm>
            <a:off x="1115568" y="1965960"/>
            <a:ext cx="1978076" cy="256032"/>
          </a:xfrm>
          <a:prstGeom prst="rect">
            <a:avLst/>
          </a:prstGeom>
          <a:noFill/>
          <a:ln/>
        </p:spPr>
        <p:txBody>
          <a:bodyPr wrap="square" rtlCol="0" anchor="ctr"/>
          <a:lstStyle/>
          <a:p>
            <a:pPr marL="0" indent="0">
              <a:buNone/>
            </a:pPr>
            <a:r>
              <a:rPr lang="en-US" sz="1050" b="1" dirty="0">
                <a:solidFill>
                  <a:srgbClr val="46A2CB"/>
                </a:solidFill>
                <a:latin typeface="Arial" pitchFamily="34" charset="0"/>
                <a:ea typeface="Arial" pitchFamily="34" charset="-122"/>
                <a:cs typeface="Arial" pitchFamily="34" charset="-120"/>
              </a:rPr>
              <a:t>CAT. 1</a:t>
            </a:r>
            <a:endParaRPr lang="en-US" sz="1050" dirty="0"/>
          </a:p>
        </p:txBody>
      </p:sp>
      <p:sp>
        <p:nvSpPr>
          <p:cNvPr id="12" name="Text 7"/>
          <p:cNvSpPr/>
          <p:nvPr/>
        </p:nvSpPr>
        <p:spPr>
          <a:xfrm>
            <a:off x="822960" y="2295144"/>
            <a:ext cx="2224964" cy="310896"/>
          </a:xfrm>
          <a:prstGeom prst="rect">
            <a:avLst/>
          </a:prstGeom>
          <a:noFill/>
          <a:ln/>
        </p:spPr>
        <p:txBody>
          <a:bodyPr wrap="square" rtlCol="0" anchor="ctr"/>
          <a:lstStyle/>
          <a:p>
            <a:pPr marL="0" indent="0">
              <a:buNone/>
            </a:pPr>
            <a:r>
              <a:rPr lang="en-US" sz="950" b="1" dirty="0">
                <a:solidFill>
                  <a:srgbClr val="1B2A56"/>
                </a:solidFill>
                <a:latin typeface="Calibri" pitchFamily="34" charset="0"/>
                <a:ea typeface="Calibri" pitchFamily="34" charset="-122"/>
                <a:cs typeface="Calibri" pitchFamily="34" charset="-120"/>
              </a:rPr>
              <a:t>PEOPLE FIRST</a:t>
            </a:r>
            <a:endParaRPr lang="en-US" sz="950" dirty="0"/>
          </a:p>
        </p:txBody>
      </p:sp>
      <p:sp>
        <p:nvSpPr>
          <p:cNvPr id="13" name="Shape 8"/>
          <p:cNvSpPr/>
          <p:nvPr/>
        </p:nvSpPr>
        <p:spPr>
          <a:xfrm>
            <a:off x="3459404" y="1901952"/>
            <a:ext cx="2499284" cy="749808"/>
          </a:xfrm>
          <a:prstGeom prst="roundRect">
            <a:avLst>
              <a:gd name="adj" fmla="val 7317"/>
            </a:avLst>
          </a:prstGeom>
          <a:solidFill>
            <a:srgbClr val="FFFFFF"/>
          </a:solidFill>
          <a:ln w="15875">
            <a:solidFill>
              <a:srgbClr val="E13720"/>
            </a:solidFill>
            <a:prstDash val="solid"/>
          </a:ln>
        </p:spPr>
      </p:sp>
      <p:sp>
        <p:nvSpPr>
          <p:cNvPr id="14" name="Shape 9"/>
          <p:cNvSpPr/>
          <p:nvPr/>
        </p:nvSpPr>
        <p:spPr>
          <a:xfrm>
            <a:off x="3596564" y="2148840"/>
            <a:ext cx="182880" cy="182880"/>
          </a:xfrm>
          <a:prstGeom prst="rect">
            <a:avLst/>
          </a:prstGeom>
          <a:solidFill>
            <a:srgbClr val="FFFFFF"/>
          </a:solidFill>
          <a:ln w="15875">
            <a:solidFill>
              <a:srgbClr val="E13720"/>
            </a:solidFill>
            <a:prstDash val="solid"/>
          </a:ln>
        </p:spPr>
      </p:sp>
      <p:sp>
        <p:nvSpPr>
          <p:cNvPr id="15" name="Text 10"/>
          <p:cNvSpPr/>
          <p:nvPr/>
        </p:nvSpPr>
        <p:spPr>
          <a:xfrm>
            <a:off x="3889172" y="1965960"/>
            <a:ext cx="1978076" cy="256032"/>
          </a:xfrm>
          <a:prstGeom prst="rect">
            <a:avLst/>
          </a:prstGeom>
          <a:noFill/>
          <a:ln/>
        </p:spPr>
        <p:txBody>
          <a:bodyPr wrap="square" rtlCol="0" anchor="ctr"/>
          <a:lstStyle/>
          <a:p>
            <a:pPr marL="0" indent="0">
              <a:buNone/>
            </a:pPr>
            <a:r>
              <a:rPr lang="en-US" sz="1050" b="1" dirty="0">
                <a:solidFill>
                  <a:srgbClr val="E13720"/>
                </a:solidFill>
                <a:latin typeface="Arial" pitchFamily="34" charset="0"/>
                <a:ea typeface="Arial" pitchFamily="34" charset="-122"/>
                <a:cs typeface="Arial" pitchFamily="34" charset="-120"/>
              </a:rPr>
              <a:t>CAT. 2</a:t>
            </a:r>
            <a:endParaRPr lang="en-US" sz="1050" dirty="0"/>
          </a:p>
        </p:txBody>
      </p:sp>
      <p:sp>
        <p:nvSpPr>
          <p:cNvPr id="16" name="Text 11"/>
          <p:cNvSpPr/>
          <p:nvPr/>
        </p:nvSpPr>
        <p:spPr>
          <a:xfrm>
            <a:off x="3596564" y="2295144"/>
            <a:ext cx="2224964" cy="310896"/>
          </a:xfrm>
          <a:prstGeom prst="rect">
            <a:avLst/>
          </a:prstGeom>
          <a:noFill/>
          <a:ln/>
        </p:spPr>
        <p:txBody>
          <a:bodyPr wrap="square" rtlCol="0" anchor="ctr"/>
          <a:lstStyle/>
          <a:p>
            <a:pPr marL="0" indent="0">
              <a:buNone/>
            </a:pPr>
            <a:r>
              <a:rPr lang="en-US" sz="950" b="1" dirty="0">
                <a:solidFill>
                  <a:srgbClr val="1B2A56"/>
                </a:solidFill>
                <a:latin typeface="Calibri" pitchFamily="34" charset="0"/>
                <a:ea typeface="Calibri" pitchFamily="34" charset="-122"/>
                <a:cs typeface="Calibri" pitchFamily="34" charset="-120"/>
              </a:rPr>
              <a:t>PLANET POSITIVE</a:t>
            </a:r>
            <a:endParaRPr lang="en-US" sz="950" dirty="0"/>
          </a:p>
        </p:txBody>
      </p:sp>
      <p:sp>
        <p:nvSpPr>
          <p:cNvPr id="17" name="Shape 12"/>
          <p:cNvSpPr/>
          <p:nvPr/>
        </p:nvSpPr>
        <p:spPr>
          <a:xfrm>
            <a:off x="6233008" y="1901952"/>
            <a:ext cx="2499284" cy="749808"/>
          </a:xfrm>
          <a:prstGeom prst="roundRect">
            <a:avLst>
              <a:gd name="adj" fmla="val 7317"/>
            </a:avLst>
          </a:prstGeom>
          <a:solidFill>
            <a:srgbClr val="FFFFFF"/>
          </a:solidFill>
          <a:ln w="15875">
            <a:solidFill>
              <a:srgbClr val="2F824A"/>
            </a:solidFill>
            <a:prstDash val="solid"/>
          </a:ln>
        </p:spPr>
      </p:sp>
      <p:sp>
        <p:nvSpPr>
          <p:cNvPr id="18" name="Shape 13"/>
          <p:cNvSpPr/>
          <p:nvPr/>
        </p:nvSpPr>
        <p:spPr>
          <a:xfrm>
            <a:off x="6370168" y="2148840"/>
            <a:ext cx="182880" cy="182880"/>
          </a:xfrm>
          <a:prstGeom prst="rect">
            <a:avLst/>
          </a:prstGeom>
          <a:solidFill>
            <a:srgbClr val="FFFFFF"/>
          </a:solidFill>
          <a:ln w="15875">
            <a:solidFill>
              <a:srgbClr val="2F824A"/>
            </a:solidFill>
            <a:prstDash val="solid"/>
          </a:ln>
        </p:spPr>
      </p:sp>
      <p:sp>
        <p:nvSpPr>
          <p:cNvPr id="19" name="Text 14"/>
          <p:cNvSpPr/>
          <p:nvPr/>
        </p:nvSpPr>
        <p:spPr>
          <a:xfrm>
            <a:off x="6662776" y="1965960"/>
            <a:ext cx="1978076" cy="256032"/>
          </a:xfrm>
          <a:prstGeom prst="rect">
            <a:avLst/>
          </a:prstGeom>
          <a:noFill/>
          <a:ln/>
        </p:spPr>
        <p:txBody>
          <a:bodyPr wrap="square" rtlCol="0" anchor="ctr"/>
          <a:lstStyle/>
          <a:p>
            <a:pPr marL="0" indent="0">
              <a:buNone/>
            </a:pPr>
            <a:r>
              <a:rPr lang="en-US" sz="1050" b="1" dirty="0">
                <a:solidFill>
                  <a:srgbClr val="2F824A"/>
                </a:solidFill>
                <a:latin typeface="Arial" pitchFamily="34" charset="0"/>
                <a:ea typeface="Arial" pitchFamily="34" charset="-122"/>
                <a:cs typeface="Arial" pitchFamily="34" charset="-120"/>
              </a:rPr>
              <a:t>CAT. 3</a:t>
            </a:r>
            <a:endParaRPr lang="en-US" sz="1050" dirty="0"/>
          </a:p>
        </p:txBody>
      </p:sp>
      <p:sp>
        <p:nvSpPr>
          <p:cNvPr id="20" name="Text 15"/>
          <p:cNvSpPr/>
          <p:nvPr/>
        </p:nvSpPr>
        <p:spPr>
          <a:xfrm>
            <a:off x="6370168" y="2295144"/>
            <a:ext cx="2224964" cy="310896"/>
          </a:xfrm>
          <a:prstGeom prst="rect">
            <a:avLst/>
          </a:prstGeom>
          <a:noFill/>
          <a:ln/>
        </p:spPr>
        <p:txBody>
          <a:bodyPr wrap="square" rtlCol="0" anchor="ctr"/>
          <a:lstStyle/>
          <a:p>
            <a:pPr marL="0" indent="0">
              <a:buNone/>
            </a:pPr>
            <a:r>
              <a:rPr lang="en-US" sz="950" b="1" dirty="0">
                <a:solidFill>
                  <a:srgbClr val="1B2A56"/>
                </a:solidFill>
                <a:latin typeface="Calibri" pitchFamily="34" charset="0"/>
                <a:ea typeface="Calibri" pitchFamily="34" charset="-122"/>
                <a:cs typeface="Calibri" pitchFamily="34" charset="-120"/>
              </a:rPr>
              <a:t>NEXT FRONTIER</a:t>
            </a:r>
            <a:endParaRPr lang="en-US" sz="950" dirty="0"/>
          </a:p>
        </p:txBody>
      </p:sp>
      <p:sp>
        <p:nvSpPr>
          <p:cNvPr id="21" name="Shape 16"/>
          <p:cNvSpPr/>
          <p:nvPr/>
        </p:nvSpPr>
        <p:spPr>
          <a:xfrm>
            <a:off x="9006611" y="1901952"/>
            <a:ext cx="2499284" cy="749808"/>
          </a:xfrm>
          <a:prstGeom prst="roundRect">
            <a:avLst>
              <a:gd name="adj" fmla="val 7317"/>
            </a:avLst>
          </a:prstGeom>
          <a:solidFill>
            <a:srgbClr val="FFFFFF"/>
          </a:solidFill>
          <a:ln w="15875">
            <a:solidFill>
              <a:srgbClr val="34348C"/>
            </a:solidFill>
            <a:prstDash val="solid"/>
          </a:ln>
        </p:spPr>
      </p:sp>
      <p:sp>
        <p:nvSpPr>
          <p:cNvPr id="22" name="Shape 17"/>
          <p:cNvSpPr/>
          <p:nvPr/>
        </p:nvSpPr>
        <p:spPr>
          <a:xfrm>
            <a:off x="9143771" y="2148840"/>
            <a:ext cx="182880" cy="182880"/>
          </a:xfrm>
          <a:prstGeom prst="rect">
            <a:avLst/>
          </a:prstGeom>
          <a:solidFill>
            <a:srgbClr val="FFFFFF"/>
          </a:solidFill>
          <a:ln w="15875">
            <a:solidFill>
              <a:srgbClr val="34348C"/>
            </a:solidFill>
            <a:prstDash val="solid"/>
          </a:ln>
        </p:spPr>
      </p:sp>
      <p:sp>
        <p:nvSpPr>
          <p:cNvPr id="23" name="Text 18"/>
          <p:cNvSpPr/>
          <p:nvPr/>
        </p:nvSpPr>
        <p:spPr>
          <a:xfrm>
            <a:off x="9436379" y="1965960"/>
            <a:ext cx="1978076" cy="256032"/>
          </a:xfrm>
          <a:prstGeom prst="rect">
            <a:avLst/>
          </a:prstGeom>
          <a:noFill/>
          <a:ln/>
        </p:spPr>
        <p:txBody>
          <a:bodyPr wrap="square" rtlCol="0" anchor="ctr"/>
          <a:lstStyle/>
          <a:p>
            <a:pPr marL="0" indent="0">
              <a:buNone/>
            </a:pPr>
            <a:r>
              <a:rPr lang="en-US" sz="1050" b="1" dirty="0">
                <a:solidFill>
                  <a:srgbClr val="34348C"/>
                </a:solidFill>
                <a:latin typeface="Arial" pitchFamily="34" charset="0"/>
                <a:ea typeface="Arial" pitchFamily="34" charset="-122"/>
                <a:cs typeface="Arial" pitchFamily="34" charset="-120"/>
              </a:rPr>
              <a:t>CAT. 4</a:t>
            </a:r>
            <a:endParaRPr lang="en-US" sz="1050" dirty="0"/>
          </a:p>
        </p:txBody>
      </p:sp>
      <p:sp>
        <p:nvSpPr>
          <p:cNvPr id="24" name="Text 19"/>
          <p:cNvSpPr/>
          <p:nvPr/>
        </p:nvSpPr>
        <p:spPr>
          <a:xfrm>
            <a:off x="9143771" y="2295144"/>
            <a:ext cx="2224964" cy="310896"/>
          </a:xfrm>
          <a:prstGeom prst="rect">
            <a:avLst/>
          </a:prstGeom>
          <a:noFill/>
          <a:ln/>
        </p:spPr>
        <p:txBody>
          <a:bodyPr wrap="square" rtlCol="0" anchor="ctr"/>
          <a:lstStyle/>
          <a:p>
            <a:pPr marL="0" indent="0">
              <a:buNone/>
            </a:pPr>
            <a:r>
              <a:rPr lang="en-US" sz="950" b="1" dirty="0">
                <a:solidFill>
                  <a:srgbClr val="1B2A56"/>
                </a:solidFill>
                <a:latin typeface="Calibri" pitchFamily="34" charset="0"/>
                <a:ea typeface="Calibri" pitchFamily="34" charset="-122"/>
                <a:cs typeface="Calibri" pitchFamily="34" charset="-120"/>
              </a:rPr>
              <a:t>RISING STRENGTH</a:t>
            </a:r>
            <a:endParaRPr lang="en-US" sz="950" dirty="0"/>
          </a:p>
        </p:txBody>
      </p:sp>
      <p:sp>
        <p:nvSpPr>
          <p:cNvPr id="25" name="Text 20"/>
          <p:cNvSpPr/>
          <p:nvPr/>
        </p:nvSpPr>
        <p:spPr>
          <a:xfrm>
            <a:off x="685800" y="2852928"/>
            <a:ext cx="10820095" cy="274320"/>
          </a:xfrm>
          <a:prstGeom prst="rect">
            <a:avLst/>
          </a:prstGeom>
          <a:noFill/>
          <a:ln/>
        </p:spPr>
        <p:txBody>
          <a:bodyPr wrap="square" rtlCol="0" anchor="ctr"/>
          <a:lstStyle/>
          <a:p>
            <a:pPr marL="0" indent="0">
              <a:buNone/>
            </a:pPr>
            <a:r>
              <a:rPr lang="en-US" sz="1200" b="1" dirty="0">
                <a:solidFill>
                  <a:srgbClr val="1B2A56"/>
                </a:solidFill>
                <a:latin typeface="Arial" pitchFamily="34" charset="0"/>
                <a:ea typeface="Arial" pitchFamily="34" charset="-122"/>
                <a:cs typeface="Arial" pitchFamily="34" charset="-120"/>
              </a:rPr>
              <a:t>SELECT ONE SUB-AWARD*</a:t>
            </a:r>
            <a:endParaRPr lang="en-US" sz="1200" dirty="0"/>
          </a:p>
        </p:txBody>
      </p:sp>
      <p:sp>
        <p:nvSpPr>
          <p:cNvPr id="26" name="Shape 21"/>
          <p:cNvSpPr/>
          <p:nvPr/>
        </p:nvSpPr>
        <p:spPr>
          <a:xfrm>
            <a:off x="685800" y="3218688"/>
            <a:ext cx="146304" cy="146304"/>
          </a:xfrm>
          <a:prstGeom prst="rect">
            <a:avLst/>
          </a:prstGeom>
          <a:solidFill>
            <a:srgbClr val="FFFFFF"/>
          </a:solidFill>
          <a:ln w="12700">
            <a:solidFill>
              <a:srgbClr val="46A2CB"/>
            </a:solidFill>
            <a:prstDash val="solid"/>
          </a:ln>
        </p:spPr>
      </p:sp>
      <p:sp>
        <p:nvSpPr>
          <p:cNvPr id="27" name="Text 22"/>
          <p:cNvSpPr/>
          <p:nvPr/>
        </p:nvSpPr>
        <p:spPr>
          <a:xfrm>
            <a:off x="905256" y="3182112"/>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1.1 MODEL FACTORY OF THE YEAR</a:t>
            </a:r>
            <a:endParaRPr lang="en-US" sz="900" dirty="0"/>
          </a:p>
        </p:txBody>
      </p:sp>
      <p:sp>
        <p:nvSpPr>
          <p:cNvPr id="28" name="Shape 23"/>
          <p:cNvSpPr/>
          <p:nvPr/>
        </p:nvSpPr>
        <p:spPr>
          <a:xfrm>
            <a:off x="4353458" y="3218688"/>
            <a:ext cx="146304" cy="146304"/>
          </a:xfrm>
          <a:prstGeom prst="rect">
            <a:avLst/>
          </a:prstGeom>
          <a:solidFill>
            <a:srgbClr val="FFFFFF"/>
          </a:solidFill>
          <a:ln w="12700">
            <a:solidFill>
              <a:srgbClr val="46A2CB"/>
            </a:solidFill>
            <a:prstDash val="solid"/>
          </a:ln>
        </p:spPr>
      </p:sp>
      <p:sp>
        <p:nvSpPr>
          <p:cNvPr id="29" name="Text 24"/>
          <p:cNvSpPr/>
          <p:nvPr/>
        </p:nvSpPr>
        <p:spPr>
          <a:xfrm>
            <a:off x="4572914" y="3182112"/>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1.2 WOMEN IN LEADERSHIP AWARD</a:t>
            </a:r>
            <a:endParaRPr lang="en-US" sz="900" dirty="0"/>
          </a:p>
        </p:txBody>
      </p:sp>
      <p:sp>
        <p:nvSpPr>
          <p:cNvPr id="30" name="Shape 25"/>
          <p:cNvSpPr/>
          <p:nvPr/>
        </p:nvSpPr>
        <p:spPr>
          <a:xfrm>
            <a:off x="8021117" y="3218688"/>
            <a:ext cx="146304" cy="146304"/>
          </a:xfrm>
          <a:prstGeom prst="rect">
            <a:avLst/>
          </a:prstGeom>
          <a:solidFill>
            <a:srgbClr val="FFFFFF"/>
          </a:solidFill>
          <a:ln w="12700">
            <a:solidFill>
              <a:srgbClr val="46A2CB"/>
            </a:solidFill>
            <a:prstDash val="solid"/>
          </a:ln>
        </p:spPr>
      </p:sp>
      <p:sp>
        <p:nvSpPr>
          <p:cNvPr id="31" name="Text 26"/>
          <p:cNvSpPr/>
          <p:nvPr/>
        </p:nvSpPr>
        <p:spPr>
          <a:xfrm>
            <a:off x="8240573" y="3182112"/>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1.3 COMMUNITY CHAMPION</a:t>
            </a:r>
            <a:endParaRPr lang="en-US" sz="900" dirty="0"/>
          </a:p>
        </p:txBody>
      </p:sp>
      <p:sp>
        <p:nvSpPr>
          <p:cNvPr id="32" name="Shape 27"/>
          <p:cNvSpPr/>
          <p:nvPr/>
        </p:nvSpPr>
        <p:spPr>
          <a:xfrm>
            <a:off x="685800" y="3694176"/>
            <a:ext cx="146304" cy="146304"/>
          </a:xfrm>
          <a:prstGeom prst="rect">
            <a:avLst/>
          </a:prstGeom>
          <a:solidFill>
            <a:srgbClr val="FFFFFF"/>
          </a:solidFill>
          <a:ln w="12700">
            <a:solidFill>
              <a:srgbClr val="E13720"/>
            </a:solidFill>
            <a:prstDash val="solid"/>
          </a:ln>
        </p:spPr>
      </p:sp>
      <p:sp>
        <p:nvSpPr>
          <p:cNvPr id="33" name="Text 28"/>
          <p:cNvSpPr/>
          <p:nvPr/>
        </p:nvSpPr>
        <p:spPr>
          <a:xfrm>
            <a:off x="905256" y="3657600"/>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2.1 SUSTAINABILITY LEADER OF THE YEAR</a:t>
            </a:r>
            <a:endParaRPr lang="en-US" sz="900" dirty="0"/>
          </a:p>
        </p:txBody>
      </p:sp>
      <p:sp>
        <p:nvSpPr>
          <p:cNvPr id="34" name="Shape 29"/>
          <p:cNvSpPr/>
          <p:nvPr/>
        </p:nvSpPr>
        <p:spPr>
          <a:xfrm>
            <a:off x="4353458" y="3694176"/>
            <a:ext cx="146304" cy="146304"/>
          </a:xfrm>
          <a:prstGeom prst="rect">
            <a:avLst/>
          </a:prstGeom>
          <a:solidFill>
            <a:srgbClr val="FFFFFF"/>
          </a:solidFill>
          <a:ln w="12700">
            <a:solidFill>
              <a:srgbClr val="E13720"/>
            </a:solidFill>
            <a:prstDash val="solid"/>
          </a:ln>
        </p:spPr>
      </p:sp>
      <p:sp>
        <p:nvSpPr>
          <p:cNvPr id="35" name="Text 30"/>
          <p:cNvSpPr/>
          <p:nvPr/>
        </p:nvSpPr>
        <p:spPr>
          <a:xfrm>
            <a:off x="4572914" y="3657600"/>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2.2 WATER GUARDIAN</a:t>
            </a:r>
            <a:endParaRPr lang="en-US" sz="900" dirty="0"/>
          </a:p>
        </p:txBody>
      </p:sp>
      <p:sp>
        <p:nvSpPr>
          <p:cNvPr id="36" name="Shape 31"/>
          <p:cNvSpPr/>
          <p:nvPr/>
        </p:nvSpPr>
        <p:spPr>
          <a:xfrm>
            <a:off x="8021117" y="3694176"/>
            <a:ext cx="146304" cy="146304"/>
          </a:xfrm>
          <a:prstGeom prst="rect">
            <a:avLst/>
          </a:prstGeom>
          <a:solidFill>
            <a:srgbClr val="FFFFFF"/>
          </a:solidFill>
          <a:ln w="12700">
            <a:solidFill>
              <a:srgbClr val="E13720"/>
            </a:solidFill>
            <a:prstDash val="solid"/>
          </a:ln>
        </p:spPr>
      </p:sp>
      <p:sp>
        <p:nvSpPr>
          <p:cNvPr id="37" name="Text 32"/>
          <p:cNvSpPr/>
          <p:nvPr/>
        </p:nvSpPr>
        <p:spPr>
          <a:xfrm>
            <a:off x="8240573" y="3657600"/>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2.3 CIRCULAR TEXTILE PIONEER</a:t>
            </a:r>
            <a:endParaRPr lang="en-US" sz="900" dirty="0"/>
          </a:p>
        </p:txBody>
      </p:sp>
      <p:sp>
        <p:nvSpPr>
          <p:cNvPr id="38" name="Shape 33"/>
          <p:cNvSpPr/>
          <p:nvPr/>
        </p:nvSpPr>
        <p:spPr>
          <a:xfrm>
            <a:off x="685800" y="4169664"/>
            <a:ext cx="146304" cy="146304"/>
          </a:xfrm>
          <a:prstGeom prst="rect">
            <a:avLst/>
          </a:prstGeom>
          <a:solidFill>
            <a:srgbClr val="FFFFFF"/>
          </a:solidFill>
          <a:ln w="12700">
            <a:solidFill>
              <a:srgbClr val="2F824A"/>
            </a:solidFill>
            <a:prstDash val="solid"/>
          </a:ln>
        </p:spPr>
      </p:sp>
      <p:sp>
        <p:nvSpPr>
          <p:cNvPr id="39" name="Text 34"/>
          <p:cNvSpPr/>
          <p:nvPr/>
        </p:nvSpPr>
        <p:spPr>
          <a:xfrm>
            <a:off x="905256" y="4133088"/>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3.1 BUSINESS INNOVATOR OF THE YEAR</a:t>
            </a:r>
            <a:endParaRPr lang="en-US" sz="900" dirty="0"/>
          </a:p>
        </p:txBody>
      </p:sp>
      <p:sp>
        <p:nvSpPr>
          <p:cNvPr id="40" name="Shape 35"/>
          <p:cNvSpPr/>
          <p:nvPr/>
        </p:nvSpPr>
        <p:spPr>
          <a:xfrm>
            <a:off x="4353458" y="4169664"/>
            <a:ext cx="146304" cy="146304"/>
          </a:xfrm>
          <a:prstGeom prst="rect">
            <a:avLst/>
          </a:prstGeom>
          <a:solidFill>
            <a:srgbClr val="FFFFFF"/>
          </a:solidFill>
          <a:ln w="12700">
            <a:solidFill>
              <a:srgbClr val="2F824A"/>
            </a:solidFill>
            <a:prstDash val="solid"/>
          </a:ln>
        </p:spPr>
      </p:sp>
      <p:sp>
        <p:nvSpPr>
          <p:cNvPr id="41" name="Text 36"/>
          <p:cNvSpPr/>
          <p:nvPr/>
        </p:nvSpPr>
        <p:spPr>
          <a:xfrm>
            <a:off x="4572914" y="4133088"/>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3.2 FUTURE-READY AWARD</a:t>
            </a:r>
            <a:endParaRPr lang="en-US" sz="900" dirty="0"/>
          </a:p>
        </p:txBody>
      </p:sp>
      <p:sp>
        <p:nvSpPr>
          <p:cNvPr id="42" name="Shape 37"/>
          <p:cNvSpPr/>
          <p:nvPr/>
        </p:nvSpPr>
        <p:spPr>
          <a:xfrm>
            <a:off x="8021117" y="4169664"/>
            <a:ext cx="146304" cy="146304"/>
          </a:xfrm>
          <a:prstGeom prst="rect">
            <a:avLst/>
          </a:prstGeom>
          <a:solidFill>
            <a:srgbClr val="FFFFFF"/>
          </a:solidFill>
          <a:ln w="12700">
            <a:solidFill>
              <a:srgbClr val="2F824A"/>
            </a:solidFill>
            <a:prstDash val="solid"/>
          </a:ln>
        </p:spPr>
      </p:sp>
      <p:sp>
        <p:nvSpPr>
          <p:cNvPr id="43" name="Text 38"/>
          <p:cNvSpPr/>
          <p:nvPr/>
        </p:nvSpPr>
        <p:spPr>
          <a:xfrm>
            <a:off x="8240573" y="4133088"/>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3.3 WORKER-CENTRIC INNOVATION</a:t>
            </a:r>
            <a:endParaRPr lang="en-US" sz="900" dirty="0"/>
          </a:p>
        </p:txBody>
      </p:sp>
      <p:sp>
        <p:nvSpPr>
          <p:cNvPr id="44" name="Shape 39"/>
          <p:cNvSpPr/>
          <p:nvPr/>
        </p:nvSpPr>
        <p:spPr>
          <a:xfrm>
            <a:off x="685800" y="4645152"/>
            <a:ext cx="146304" cy="146304"/>
          </a:xfrm>
          <a:prstGeom prst="rect">
            <a:avLst/>
          </a:prstGeom>
          <a:solidFill>
            <a:srgbClr val="FFFFFF"/>
          </a:solidFill>
          <a:ln w="12700">
            <a:solidFill>
              <a:srgbClr val="34348C"/>
            </a:solidFill>
            <a:prstDash val="solid"/>
          </a:ln>
        </p:spPr>
      </p:sp>
      <p:sp>
        <p:nvSpPr>
          <p:cNvPr id="45" name="Text 40"/>
          <p:cNvSpPr/>
          <p:nvPr/>
        </p:nvSpPr>
        <p:spPr>
          <a:xfrm>
            <a:off x="905256" y="4608576"/>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4.1 SMALL FACTORY, BIG IMPACT AWARD</a:t>
            </a:r>
            <a:endParaRPr lang="en-US" sz="900" dirty="0"/>
          </a:p>
        </p:txBody>
      </p:sp>
      <p:sp>
        <p:nvSpPr>
          <p:cNvPr id="46" name="Shape 41"/>
          <p:cNvSpPr/>
          <p:nvPr/>
        </p:nvSpPr>
        <p:spPr>
          <a:xfrm>
            <a:off x="4353458" y="4645152"/>
            <a:ext cx="146304" cy="146304"/>
          </a:xfrm>
          <a:prstGeom prst="rect">
            <a:avLst/>
          </a:prstGeom>
          <a:solidFill>
            <a:srgbClr val="FFFFFF"/>
          </a:solidFill>
          <a:ln w="12700">
            <a:solidFill>
              <a:srgbClr val="34348C"/>
            </a:solidFill>
            <a:prstDash val="solid"/>
          </a:ln>
        </p:spPr>
      </p:sp>
      <p:sp>
        <p:nvSpPr>
          <p:cNvPr id="47" name="Text 42"/>
          <p:cNvSpPr/>
          <p:nvPr/>
        </p:nvSpPr>
        <p:spPr>
          <a:xfrm>
            <a:off x="4572914" y="4608576"/>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4.2 RESOURCEFUL INNOVATOR AWARD</a:t>
            </a:r>
            <a:endParaRPr lang="en-US" sz="900" dirty="0"/>
          </a:p>
        </p:txBody>
      </p:sp>
      <p:sp>
        <p:nvSpPr>
          <p:cNvPr id="48" name="Shape 43"/>
          <p:cNvSpPr/>
          <p:nvPr/>
        </p:nvSpPr>
        <p:spPr>
          <a:xfrm>
            <a:off x="8021117" y="4645152"/>
            <a:ext cx="146304" cy="146304"/>
          </a:xfrm>
          <a:prstGeom prst="rect">
            <a:avLst/>
          </a:prstGeom>
          <a:solidFill>
            <a:srgbClr val="FFFFFF"/>
          </a:solidFill>
          <a:ln w="12700">
            <a:solidFill>
              <a:srgbClr val="34348C"/>
            </a:solidFill>
            <a:prstDash val="solid"/>
          </a:ln>
        </p:spPr>
      </p:sp>
      <p:sp>
        <p:nvSpPr>
          <p:cNvPr id="49" name="Text 44"/>
          <p:cNvSpPr/>
          <p:nvPr/>
        </p:nvSpPr>
        <p:spPr>
          <a:xfrm>
            <a:off x="8240573" y="4608576"/>
            <a:ext cx="3265322" cy="438912"/>
          </a:xfrm>
          <a:prstGeom prst="rect">
            <a:avLst/>
          </a:prstGeom>
          <a:noFill/>
          <a:ln/>
        </p:spPr>
        <p:txBody>
          <a:bodyPr wrap="square" rtlCol="0" anchor="t"/>
          <a:lstStyle/>
          <a:p>
            <a:pPr marL="0" indent="0">
              <a:lnSpc>
                <a:spcPct val="102000"/>
              </a:lnSpc>
              <a:buNone/>
            </a:pPr>
            <a:r>
              <a:rPr lang="en-US" sz="900" dirty="0">
                <a:solidFill>
                  <a:srgbClr val="444444"/>
                </a:solidFill>
                <a:latin typeface="Calibri" pitchFamily="34" charset="0"/>
                <a:ea typeface="Calibri" pitchFamily="34" charset="-122"/>
                <a:cs typeface="Calibri" pitchFamily="34" charset="-120"/>
              </a:rPr>
              <a:t>4.3 GROWING RESPONSIBLY AWARD</a:t>
            </a:r>
            <a:endParaRPr lang="en-US" sz="900" dirty="0"/>
          </a:p>
        </p:txBody>
      </p:sp>
      <p:sp>
        <p:nvSpPr>
          <p:cNvPr id="50" name="Shape 45"/>
          <p:cNvSpPr/>
          <p:nvPr/>
        </p:nvSpPr>
        <p:spPr>
          <a:xfrm>
            <a:off x="685800" y="5596128"/>
            <a:ext cx="10820095" cy="274320"/>
          </a:xfrm>
          <a:prstGeom prst="roundRect">
            <a:avLst>
              <a:gd name="adj" fmla="val 13333"/>
            </a:avLst>
          </a:prstGeom>
          <a:solidFill>
            <a:srgbClr val="E4E9F3"/>
          </a:solidFill>
          <a:ln/>
        </p:spPr>
      </p:sp>
      <p:sp>
        <p:nvSpPr>
          <p:cNvPr id="51" name="Text 46"/>
          <p:cNvSpPr/>
          <p:nvPr/>
        </p:nvSpPr>
        <p:spPr>
          <a:xfrm>
            <a:off x="795528" y="5596128"/>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DURATION OF INITIATIVE* (Start Date &amp; Current Status — Ongoing / Completed)</a:t>
            </a:r>
            <a:endParaRPr lang="en-US" sz="1100" dirty="0"/>
          </a:p>
        </p:txBody>
      </p:sp>
      <p:sp>
        <p:nvSpPr>
          <p:cNvPr id="52" name="Shape 47"/>
          <p:cNvSpPr/>
          <p:nvPr/>
        </p:nvSpPr>
        <p:spPr>
          <a:xfrm>
            <a:off x="685800" y="5870448"/>
            <a:ext cx="10820095" cy="347472"/>
          </a:xfrm>
          <a:prstGeom prst="rect">
            <a:avLst/>
          </a:prstGeom>
          <a:solidFill>
            <a:srgbClr val="FFFFFF"/>
          </a:solidFill>
          <a:ln w="9525">
            <a:solidFill>
              <a:srgbClr val="1B2A56"/>
            </a:solidFill>
            <a:prstDash val="solid"/>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C</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Clear Overview of the Initiative / Project</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Describe what the initiative is and how it works. (200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19</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C</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Alignment with the Selected Award's Criteria</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Explain how the initiative addresses the assessment criteria of the selected category and award. (200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20</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C</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Objectives &amp; Expected Outcomes</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What did the initiative set out to achieve? (200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21</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C</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Innovation &amp; Uniqueness</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What makes this initiative stand out? (100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22</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C</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Implementation Approach &amp; Key Practices</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Describe the methods, technologies or measures used to implement the initiative. (200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23</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D</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Impacts &amp; Measurable Outcomes — Quantitative</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(200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24</a:t>
            </a:r>
            <a:endParaRPr lang="en-US" sz="1000" dirty="0"/>
          </a:p>
        </p:txBody>
      </p:sp>
      <p:sp>
        <p:nvSpPr>
          <p:cNvPr id="9" name="Shape 4"/>
          <p:cNvSpPr/>
          <p:nvPr/>
        </p:nvSpPr>
        <p:spPr>
          <a:xfrm>
            <a:off x="685800" y="1828800"/>
            <a:ext cx="10820095" cy="274320"/>
          </a:xfrm>
          <a:prstGeom prst="roundRect">
            <a:avLst>
              <a:gd name="adj" fmla="val 13333"/>
            </a:avLst>
          </a:prstGeom>
          <a:solidFill>
            <a:srgbClr val="E4E9F3"/>
          </a:solidFill>
          <a:ln/>
        </p:spPr>
      </p:sp>
      <p:sp>
        <p:nvSpPr>
          <p:cNvPr id="10" name="Text 5"/>
          <p:cNvSpPr/>
          <p:nvPr/>
        </p:nvSpPr>
        <p:spPr>
          <a:xfrm>
            <a:off x="795528" y="182880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METRICS (e.g., CO₂ reduced, workers employed, water/waste reduced, cost savings etc.)</a:t>
            </a:r>
            <a:endParaRPr lang="en-US" sz="1100" dirty="0"/>
          </a:p>
        </p:txBody>
      </p:sp>
      <p:sp>
        <p:nvSpPr>
          <p:cNvPr id="11" name="Shape 6"/>
          <p:cNvSpPr/>
          <p:nvPr/>
        </p:nvSpPr>
        <p:spPr>
          <a:xfrm>
            <a:off x="685800" y="2103120"/>
            <a:ext cx="10820095" cy="685800"/>
          </a:xfrm>
          <a:prstGeom prst="rect">
            <a:avLst/>
          </a:prstGeom>
          <a:solidFill>
            <a:srgbClr val="FFFFFF"/>
          </a:solidFill>
          <a:ln w="9525">
            <a:solidFill>
              <a:srgbClr val="1B2A56"/>
            </a:solidFill>
            <a:prstDash val="solid"/>
          </a:ln>
        </p:spPr>
      </p:sp>
      <p:sp>
        <p:nvSpPr>
          <p:cNvPr id="12" name="Shape 7"/>
          <p:cNvSpPr/>
          <p:nvPr/>
        </p:nvSpPr>
        <p:spPr>
          <a:xfrm>
            <a:off x="685800" y="2971800"/>
            <a:ext cx="10820095" cy="1417320"/>
          </a:xfrm>
          <a:prstGeom prst="rect">
            <a:avLst/>
          </a:prstGeom>
          <a:solidFill>
            <a:srgbClr val="FFFFFF"/>
          </a:solidFill>
          <a:ln w="12700">
            <a:solidFill>
              <a:srgbClr val="1B2A56"/>
            </a:solidFill>
            <a:prstDash val="dash"/>
          </a:ln>
        </p:spPr>
      </p:sp>
      <p:sp>
        <p:nvSpPr>
          <p:cNvPr id="13" name="Text 8"/>
          <p:cNvSpPr/>
          <p:nvPr/>
        </p:nvSpPr>
        <p:spPr>
          <a:xfrm>
            <a:off x="850392" y="3081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
        <p:nvSpPr>
          <p:cNvPr id="14" name="Shape 9"/>
          <p:cNvSpPr/>
          <p:nvPr/>
        </p:nvSpPr>
        <p:spPr>
          <a:xfrm>
            <a:off x="685800" y="4572000"/>
            <a:ext cx="10820095" cy="274320"/>
          </a:xfrm>
          <a:prstGeom prst="roundRect">
            <a:avLst>
              <a:gd name="adj" fmla="val 13333"/>
            </a:avLst>
          </a:prstGeom>
          <a:solidFill>
            <a:srgbClr val="E4E9F3"/>
          </a:solidFill>
          <a:ln/>
        </p:spPr>
      </p:sp>
      <p:sp>
        <p:nvSpPr>
          <p:cNvPr id="15" name="Text 10"/>
          <p:cNvSpPr/>
          <p:nvPr/>
        </p:nvSpPr>
        <p:spPr>
          <a:xfrm>
            <a:off x="795528" y="457200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DATA / EVIDENCE SUPPORTING IMPACT (Reports, audits, case studies)</a:t>
            </a:r>
            <a:endParaRPr lang="en-US" sz="1100" dirty="0"/>
          </a:p>
        </p:txBody>
      </p:sp>
      <p:sp>
        <p:nvSpPr>
          <p:cNvPr id="16" name="Shape 11"/>
          <p:cNvSpPr/>
          <p:nvPr/>
        </p:nvSpPr>
        <p:spPr>
          <a:xfrm>
            <a:off x="685800" y="4846320"/>
            <a:ext cx="10820095" cy="502920"/>
          </a:xfrm>
          <a:prstGeom prst="rect">
            <a:avLst/>
          </a:prstGeom>
          <a:solidFill>
            <a:srgbClr val="FFFFFF"/>
          </a:solidFill>
          <a:ln w="9525">
            <a:solidFill>
              <a:srgbClr val="1B2A56"/>
            </a:solidFill>
            <a:prstDash val="solid"/>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D</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Impacts &amp; Measurable Outcomes — Qualitative</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(150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25</a:t>
            </a:r>
            <a:endParaRPr lang="en-US" sz="1000" dirty="0"/>
          </a:p>
        </p:txBody>
      </p:sp>
      <p:sp>
        <p:nvSpPr>
          <p:cNvPr id="9" name="Shape 4"/>
          <p:cNvSpPr/>
          <p:nvPr/>
        </p:nvSpPr>
        <p:spPr>
          <a:xfrm>
            <a:off x="685800" y="1828800"/>
            <a:ext cx="10820095" cy="274320"/>
          </a:xfrm>
          <a:prstGeom prst="roundRect">
            <a:avLst>
              <a:gd name="adj" fmla="val 13333"/>
            </a:avLst>
          </a:prstGeom>
          <a:solidFill>
            <a:srgbClr val="E4E9F3"/>
          </a:solidFill>
          <a:ln/>
        </p:spPr>
      </p:sp>
      <p:sp>
        <p:nvSpPr>
          <p:cNvPr id="10" name="Text 5"/>
          <p:cNvSpPr/>
          <p:nvPr/>
        </p:nvSpPr>
        <p:spPr>
          <a:xfrm>
            <a:off x="795528" y="182880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SOCIAL, ECONOMIC OR ENVIRONMENTAL BENEFITS</a:t>
            </a:r>
            <a:endParaRPr lang="en-US" sz="1100" dirty="0"/>
          </a:p>
        </p:txBody>
      </p:sp>
      <p:sp>
        <p:nvSpPr>
          <p:cNvPr id="11" name="Shape 6"/>
          <p:cNvSpPr/>
          <p:nvPr/>
        </p:nvSpPr>
        <p:spPr>
          <a:xfrm>
            <a:off x="685800" y="2103120"/>
            <a:ext cx="10820095" cy="685800"/>
          </a:xfrm>
          <a:prstGeom prst="rect">
            <a:avLst/>
          </a:prstGeom>
          <a:solidFill>
            <a:srgbClr val="FFFFFF"/>
          </a:solidFill>
          <a:ln w="9525">
            <a:solidFill>
              <a:srgbClr val="1B2A56"/>
            </a:solidFill>
            <a:prstDash val="solid"/>
          </a:ln>
        </p:spPr>
      </p:sp>
      <p:sp>
        <p:nvSpPr>
          <p:cNvPr id="12" name="Shape 7"/>
          <p:cNvSpPr/>
          <p:nvPr/>
        </p:nvSpPr>
        <p:spPr>
          <a:xfrm>
            <a:off x="685800" y="2971800"/>
            <a:ext cx="10820095" cy="1417320"/>
          </a:xfrm>
          <a:prstGeom prst="rect">
            <a:avLst/>
          </a:prstGeom>
          <a:solidFill>
            <a:srgbClr val="FFFFFF"/>
          </a:solidFill>
          <a:ln w="12700">
            <a:solidFill>
              <a:srgbClr val="1B2A56"/>
            </a:solidFill>
            <a:prstDash val="dash"/>
          </a:ln>
        </p:spPr>
      </p:sp>
      <p:sp>
        <p:nvSpPr>
          <p:cNvPr id="13" name="Text 8"/>
          <p:cNvSpPr/>
          <p:nvPr/>
        </p:nvSpPr>
        <p:spPr>
          <a:xfrm>
            <a:off x="850392" y="3081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
        <p:nvSpPr>
          <p:cNvPr id="14" name="Shape 9"/>
          <p:cNvSpPr/>
          <p:nvPr/>
        </p:nvSpPr>
        <p:spPr>
          <a:xfrm>
            <a:off x="685800" y="4572000"/>
            <a:ext cx="10820095" cy="274320"/>
          </a:xfrm>
          <a:prstGeom prst="roundRect">
            <a:avLst>
              <a:gd name="adj" fmla="val 13333"/>
            </a:avLst>
          </a:prstGeom>
          <a:solidFill>
            <a:srgbClr val="E4E9F3"/>
          </a:solidFill>
          <a:ln/>
        </p:spPr>
      </p:sp>
      <p:sp>
        <p:nvSpPr>
          <p:cNvPr id="15" name="Text 10"/>
          <p:cNvSpPr/>
          <p:nvPr/>
        </p:nvSpPr>
        <p:spPr>
          <a:xfrm>
            <a:off x="795528" y="4572000"/>
            <a:ext cx="10600639"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TESTIMONIALS / STAKEHOLDER FEEDBACK / AWARDS (If any)</a:t>
            </a:r>
            <a:endParaRPr lang="en-US" sz="1100" dirty="0"/>
          </a:p>
        </p:txBody>
      </p:sp>
      <p:sp>
        <p:nvSpPr>
          <p:cNvPr id="16" name="Shape 11"/>
          <p:cNvSpPr/>
          <p:nvPr/>
        </p:nvSpPr>
        <p:spPr>
          <a:xfrm>
            <a:off x="685800" y="4846320"/>
            <a:ext cx="10820095" cy="502920"/>
          </a:xfrm>
          <a:prstGeom prst="rect">
            <a:avLst/>
          </a:prstGeom>
          <a:solidFill>
            <a:srgbClr val="FFFFFF"/>
          </a:solidFill>
          <a:ln w="9525">
            <a:solidFill>
              <a:srgbClr val="1B2A56"/>
            </a:solidFill>
            <a:prstDash val="solid"/>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D</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Partnerships &amp; Collaboration</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If any, with NGOs, buyers, government bodies, GIZ, or other organisations. (100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26</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E</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Long-Term Sustainability &amp; Continuous Improvement</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How will the initiative continue to create impact? (200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27</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E</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Scalability &amp; Replicability Potential</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Can it be replicated or expanded to other lines, factories or the wider industry? (100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28</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E</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Key Challenges Faced &amp; How They Were Addressed</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(200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29</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E</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Lessons Learned for Future Sustainability Initiatives</a:t>
            </a:r>
            <a:endParaRPr lang="en-US" sz="2100" dirty="0"/>
          </a:p>
        </p:txBody>
      </p:sp>
      <p:sp>
        <p:nvSpPr>
          <p:cNvPr id="6" name="Text 2"/>
          <p:cNvSpPr/>
          <p:nvPr/>
        </p:nvSpPr>
        <p:spPr>
          <a:xfrm>
            <a:off x="1325880" y="1033272"/>
            <a:ext cx="10362895" cy="320040"/>
          </a:xfrm>
          <a:prstGeom prst="rect">
            <a:avLst/>
          </a:prstGeom>
          <a:noFill/>
          <a:ln/>
        </p:spPr>
        <p:txBody>
          <a:bodyPr wrap="square" rtlCol="0" anchor="ctr"/>
          <a:lstStyle/>
          <a:p>
            <a:pPr marL="0" indent="0">
              <a:buNone/>
            </a:pPr>
            <a:r>
              <a:rPr lang="en-US" sz="1150" i="1" dirty="0">
                <a:solidFill>
                  <a:srgbClr val="757575"/>
                </a:solidFill>
                <a:latin typeface="Calibri" pitchFamily="34" charset="0"/>
                <a:ea typeface="Calibri" pitchFamily="34" charset="-122"/>
                <a:cs typeface="Calibri" pitchFamily="34" charset="-120"/>
              </a:rPr>
              <a:t>(150 words)</a:t>
            </a:r>
            <a:endParaRPr lang="en-US" sz="1150" dirty="0"/>
          </a:p>
        </p:txBody>
      </p:sp>
      <p:pic>
        <p:nvPicPr>
          <p:cNvPr id="7"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8" name="Text 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30</a:t>
            </a:r>
            <a:endParaRPr lang="en-US" sz="1000" dirty="0"/>
          </a:p>
        </p:txBody>
      </p:sp>
      <p:sp>
        <p:nvSpPr>
          <p:cNvPr id="9" name="Shape 4"/>
          <p:cNvSpPr/>
          <p:nvPr/>
        </p:nvSpPr>
        <p:spPr>
          <a:xfrm>
            <a:off x="685800" y="1828800"/>
            <a:ext cx="10820095" cy="4023360"/>
          </a:xfrm>
          <a:prstGeom prst="rect">
            <a:avLst/>
          </a:prstGeom>
          <a:solidFill>
            <a:srgbClr val="FFFFFF"/>
          </a:solidFill>
          <a:ln w="12700">
            <a:solidFill>
              <a:srgbClr val="1B2A56"/>
            </a:solidFill>
            <a:prstDash val="dash"/>
          </a:ln>
        </p:spPr>
      </p:sp>
      <p:sp>
        <p:nvSpPr>
          <p:cNvPr id="10" name="Text 5"/>
          <p:cNvSpPr/>
          <p:nvPr/>
        </p:nvSpPr>
        <p:spPr>
          <a:xfrm>
            <a:off x="850392" y="1938528"/>
            <a:ext cx="10490911" cy="365760"/>
          </a:xfrm>
          <a:prstGeom prst="rect">
            <a:avLst/>
          </a:prstGeom>
          <a:noFill/>
          <a:ln/>
        </p:spPr>
        <p:txBody>
          <a:bodyPr wrap="square" rtlCol="0" anchor="ctr"/>
          <a:lstStyle/>
          <a:p>
            <a:pPr marL="0" indent="0">
              <a:buNone/>
            </a:pPr>
            <a:r>
              <a:rPr lang="en-US" sz="1100" i="1" dirty="0">
                <a:solidFill>
                  <a:srgbClr val="B5B5B5"/>
                </a:solidFill>
                <a:latin typeface="Calibri" pitchFamily="34" charset="0"/>
                <a:ea typeface="Calibri" pitchFamily="34" charset="-122"/>
                <a:cs typeface="Calibri" pitchFamily="34" charset="-120"/>
              </a:rPr>
              <a:t>Type response here...</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292608"/>
            <a:ext cx="255591" cy="731520"/>
          </a:xfrm>
          <a:prstGeom prst="rect">
            <a:avLst/>
          </a:prstGeom>
        </p:spPr>
      </p:pic>
      <p:sp>
        <p:nvSpPr>
          <p:cNvPr id="4" name="Text 0"/>
          <p:cNvSpPr/>
          <p:nvPr/>
        </p:nvSpPr>
        <p:spPr>
          <a:xfrm>
            <a:off x="1325880" y="320040"/>
            <a:ext cx="10362895" cy="274320"/>
          </a:xfrm>
          <a:prstGeom prst="rect">
            <a:avLst/>
          </a:prstGeom>
          <a:noFill/>
          <a:ln/>
        </p:spPr>
        <p:txBody>
          <a:bodyPr wrap="square" rtlCol="0" anchor="ctr"/>
          <a:lstStyle/>
          <a:p>
            <a:pPr marL="0" indent="0">
              <a:buNone/>
            </a:pPr>
            <a:r>
              <a:rPr lang="en-US" sz="1100" b="1" kern="0" spc="120" dirty="0">
                <a:solidFill>
                  <a:srgbClr val="D89B3C"/>
                </a:solidFill>
                <a:latin typeface="Arial" pitchFamily="34" charset="0"/>
                <a:ea typeface="Arial" pitchFamily="34" charset="-122"/>
                <a:cs typeface="Arial" pitchFamily="34" charset="-120"/>
              </a:rPr>
              <a:t>SECTION F</a:t>
            </a:r>
            <a:endParaRPr lang="en-US" sz="1100" dirty="0"/>
          </a:p>
        </p:txBody>
      </p:sp>
      <p:sp>
        <p:nvSpPr>
          <p:cNvPr id="5" name="Text 1"/>
          <p:cNvSpPr/>
          <p:nvPr/>
        </p:nvSpPr>
        <p:spPr>
          <a:xfrm>
            <a:off x="1325880" y="548640"/>
            <a:ext cx="10362895" cy="502920"/>
          </a:xfrm>
          <a:prstGeom prst="rect">
            <a:avLst/>
          </a:prstGeom>
          <a:noFill/>
          <a:ln/>
        </p:spPr>
        <p:txBody>
          <a:bodyPr wrap="square" rtlCol="0" anchor="ctr"/>
          <a:lstStyle/>
          <a:p>
            <a:pPr marL="0" indent="0">
              <a:buNone/>
            </a:pPr>
            <a:r>
              <a:rPr lang="en-US" sz="2100" b="1" dirty="0">
                <a:solidFill>
                  <a:srgbClr val="1B2A56"/>
                </a:solidFill>
                <a:latin typeface="Arial" pitchFamily="34" charset="0"/>
                <a:ea typeface="Arial" pitchFamily="34" charset="-122"/>
                <a:cs typeface="Arial" pitchFamily="34" charset="-120"/>
              </a:rPr>
              <a:t>Supporting Evidence &amp; Visuals</a:t>
            </a:r>
            <a:endParaRPr lang="en-US" sz="2100" dirty="0"/>
          </a:p>
        </p:txBody>
      </p:sp>
      <p:pic>
        <p:nvPicPr>
          <p:cNvPr id="6"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7" name="Text 2"/>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31</a:t>
            </a:r>
            <a:endParaRPr lang="en-US" sz="1000" dirty="0"/>
          </a:p>
        </p:txBody>
      </p:sp>
      <p:sp>
        <p:nvSpPr>
          <p:cNvPr id="8" name="Shape 3"/>
          <p:cNvSpPr/>
          <p:nvPr/>
        </p:nvSpPr>
        <p:spPr>
          <a:xfrm>
            <a:off x="685800" y="1783080"/>
            <a:ext cx="5272888" cy="1554480"/>
          </a:xfrm>
          <a:prstGeom prst="rect">
            <a:avLst/>
          </a:prstGeom>
          <a:solidFill>
            <a:srgbClr val="FFFFFF"/>
          </a:solidFill>
          <a:ln w="12700">
            <a:solidFill>
              <a:srgbClr val="1B2A56"/>
            </a:solidFill>
            <a:prstDash val="dash"/>
          </a:ln>
        </p:spPr>
      </p:sp>
      <p:sp>
        <p:nvSpPr>
          <p:cNvPr id="9" name="Text 4"/>
          <p:cNvSpPr/>
          <p:nvPr/>
        </p:nvSpPr>
        <p:spPr>
          <a:xfrm>
            <a:off x="685800" y="2880360"/>
            <a:ext cx="5272888" cy="365760"/>
          </a:xfrm>
          <a:prstGeom prst="rect">
            <a:avLst/>
          </a:prstGeom>
          <a:noFill/>
          <a:ln/>
        </p:spPr>
        <p:txBody>
          <a:bodyPr wrap="square" rtlCol="0" anchor="ctr"/>
          <a:lstStyle/>
          <a:p>
            <a:pPr marL="0" indent="0" algn="ctr">
              <a:buNone/>
            </a:pPr>
            <a:r>
              <a:rPr lang="en-US" sz="1200" b="1" dirty="0">
                <a:solidFill>
                  <a:srgbClr val="1B2A56"/>
                </a:solidFill>
                <a:latin typeface="Calibri" pitchFamily="34" charset="0"/>
                <a:ea typeface="Calibri" pitchFamily="34" charset="-122"/>
                <a:cs typeface="Calibri" pitchFamily="34" charset="-120"/>
              </a:rPr>
              <a:t>Photographs of the initiative / factory floor</a:t>
            </a:r>
            <a:endParaRPr lang="en-US" sz="1200" dirty="0"/>
          </a:p>
        </p:txBody>
      </p:sp>
      <p:sp>
        <p:nvSpPr>
          <p:cNvPr id="10" name="Text 5"/>
          <p:cNvSpPr/>
          <p:nvPr/>
        </p:nvSpPr>
        <p:spPr>
          <a:xfrm>
            <a:off x="685800" y="1920240"/>
            <a:ext cx="5272888" cy="822960"/>
          </a:xfrm>
          <a:prstGeom prst="rect">
            <a:avLst/>
          </a:prstGeom>
          <a:noFill/>
          <a:ln/>
        </p:spPr>
        <p:txBody>
          <a:bodyPr wrap="square" rtlCol="0" anchor="ctr"/>
          <a:lstStyle/>
          <a:p>
            <a:pPr marL="0" indent="0" algn="ctr">
              <a:buNone/>
            </a:pPr>
            <a:r>
              <a:rPr lang="en-US" sz="3600" dirty="0">
                <a:solidFill>
                  <a:srgbClr val="C9CFDB"/>
                </a:solidFill>
                <a:latin typeface="Arial" pitchFamily="34" charset="0"/>
                <a:ea typeface="Arial" pitchFamily="34" charset="-122"/>
                <a:cs typeface="Arial" pitchFamily="34" charset="-120"/>
              </a:rPr>
              <a:t>+</a:t>
            </a:r>
            <a:endParaRPr lang="en-US" sz="3600" dirty="0"/>
          </a:p>
        </p:txBody>
      </p:sp>
      <p:sp>
        <p:nvSpPr>
          <p:cNvPr id="11" name="Shape 6"/>
          <p:cNvSpPr/>
          <p:nvPr/>
        </p:nvSpPr>
        <p:spPr>
          <a:xfrm>
            <a:off x="6233008" y="1783080"/>
            <a:ext cx="5272888" cy="1554480"/>
          </a:xfrm>
          <a:prstGeom prst="rect">
            <a:avLst/>
          </a:prstGeom>
          <a:solidFill>
            <a:srgbClr val="FFFFFF"/>
          </a:solidFill>
          <a:ln w="12700">
            <a:solidFill>
              <a:srgbClr val="1B2A56"/>
            </a:solidFill>
            <a:prstDash val="dash"/>
          </a:ln>
        </p:spPr>
      </p:sp>
      <p:sp>
        <p:nvSpPr>
          <p:cNvPr id="12" name="Text 7"/>
          <p:cNvSpPr/>
          <p:nvPr/>
        </p:nvSpPr>
        <p:spPr>
          <a:xfrm>
            <a:off x="6233008" y="2880360"/>
            <a:ext cx="5272888" cy="365760"/>
          </a:xfrm>
          <a:prstGeom prst="rect">
            <a:avLst/>
          </a:prstGeom>
          <a:noFill/>
          <a:ln/>
        </p:spPr>
        <p:txBody>
          <a:bodyPr wrap="square" rtlCol="0" anchor="ctr"/>
          <a:lstStyle/>
          <a:p>
            <a:pPr marL="0" indent="0" algn="ctr">
              <a:buNone/>
            </a:pPr>
            <a:r>
              <a:rPr lang="en-US" sz="1200" b="1" dirty="0">
                <a:solidFill>
                  <a:srgbClr val="1B2A56"/>
                </a:solidFill>
                <a:latin typeface="Calibri" pitchFamily="34" charset="0"/>
                <a:ea typeface="Calibri" pitchFamily="34" charset="-122"/>
                <a:cs typeface="Calibri" pitchFamily="34" charset="-120"/>
              </a:rPr>
              <a:t>Initiative video link or embedded AV</a:t>
            </a:r>
            <a:endParaRPr lang="en-US" sz="1200" dirty="0"/>
          </a:p>
        </p:txBody>
      </p:sp>
      <p:sp>
        <p:nvSpPr>
          <p:cNvPr id="13" name="Text 8"/>
          <p:cNvSpPr/>
          <p:nvPr/>
        </p:nvSpPr>
        <p:spPr>
          <a:xfrm>
            <a:off x="6233008" y="1920240"/>
            <a:ext cx="5272888" cy="822960"/>
          </a:xfrm>
          <a:prstGeom prst="rect">
            <a:avLst/>
          </a:prstGeom>
          <a:noFill/>
          <a:ln/>
        </p:spPr>
        <p:txBody>
          <a:bodyPr wrap="square" rtlCol="0" anchor="ctr"/>
          <a:lstStyle/>
          <a:p>
            <a:pPr marL="0" indent="0" algn="ctr">
              <a:buNone/>
            </a:pPr>
            <a:r>
              <a:rPr lang="en-US" sz="3600" dirty="0">
                <a:solidFill>
                  <a:srgbClr val="C9CFDB"/>
                </a:solidFill>
                <a:latin typeface="Arial" pitchFamily="34" charset="0"/>
                <a:ea typeface="Arial" pitchFamily="34" charset="-122"/>
                <a:cs typeface="Arial" pitchFamily="34" charset="-120"/>
              </a:rPr>
              <a:t>+</a:t>
            </a:r>
            <a:endParaRPr lang="en-US" sz="3600" dirty="0"/>
          </a:p>
        </p:txBody>
      </p:sp>
      <p:sp>
        <p:nvSpPr>
          <p:cNvPr id="14" name="Shape 9"/>
          <p:cNvSpPr/>
          <p:nvPr/>
        </p:nvSpPr>
        <p:spPr>
          <a:xfrm>
            <a:off x="685800" y="3611880"/>
            <a:ext cx="5272888" cy="1554480"/>
          </a:xfrm>
          <a:prstGeom prst="rect">
            <a:avLst/>
          </a:prstGeom>
          <a:solidFill>
            <a:srgbClr val="FFFFFF"/>
          </a:solidFill>
          <a:ln w="12700">
            <a:solidFill>
              <a:srgbClr val="1B2A56"/>
            </a:solidFill>
            <a:prstDash val="dash"/>
          </a:ln>
        </p:spPr>
      </p:sp>
      <p:sp>
        <p:nvSpPr>
          <p:cNvPr id="15" name="Text 10"/>
          <p:cNvSpPr/>
          <p:nvPr/>
        </p:nvSpPr>
        <p:spPr>
          <a:xfrm>
            <a:off x="685800" y="4709160"/>
            <a:ext cx="5272888" cy="365760"/>
          </a:xfrm>
          <a:prstGeom prst="rect">
            <a:avLst/>
          </a:prstGeom>
          <a:noFill/>
          <a:ln/>
        </p:spPr>
        <p:txBody>
          <a:bodyPr wrap="square" rtlCol="0" anchor="ctr"/>
          <a:lstStyle/>
          <a:p>
            <a:pPr marL="0" indent="0" algn="ctr">
              <a:buNone/>
            </a:pPr>
            <a:r>
              <a:rPr lang="en-US" sz="1200" b="1" dirty="0">
                <a:solidFill>
                  <a:srgbClr val="1B2A56"/>
                </a:solidFill>
                <a:latin typeface="Calibri" pitchFamily="34" charset="0"/>
                <a:ea typeface="Calibri" pitchFamily="34" charset="-122"/>
                <a:cs typeface="Calibri" pitchFamily="34" charset="-120"/>
              </a:rPr>
              <a:t>Certifications, audit reports or awards</a:t>
            </a:r>
            <a:endParaRPr lang="en-US" sz="1200" dirty="0"/>
          </a:p>
        </p:txBody>
      </p:sp>
      <p:sp>
        <p:nvSpPr>
          <p:cNvPr id="16" name="Text 11"/>
          <p:cNvSpPr/>
          <p:nvPr/>
        </p:nvSpPr>
        <p:spPr>
          <a:xfrm>
            <a:off x="685800" y="3749040"/>
            <a:ext cx="5272888" cy="822960"/>
          </a:xfrm>
          <a:prstGeom prst="rect">
            <a:avLst/>
          </a:prstGeom>
          <a:noFill/>
          <a:ln/>
        </p:spPr>
        <p:txBody>
          <a:bodyPr wrap="square" rtlCol="0" anchor="ctr"/>
          <a:lstStyle/>
          <a:p>
            <a:pPr marL="0" indent="0" algn="ctr">
              <a:buNone/>
            </a:pPr>
            <a:r>
              <a:rPr lang="en-US" sz="3600" dirty="0">
                <a:solidFill>
                  <a:srgbClr val="C9CFDB"/>
                </a:solidFill>
                <a:latin typeface="Arial" pitchFamily="34" charset="0"/>
                <a:ea typeface="Arial" pitchFamily="34" charset="-122"/>
                <a:cs typeface="Arial" pitchFamily="34" charset="-120"/>
              </a:rPr>
              <a:t>+</a:t>
            </a:r>
            <a:endParaRPr lang="en-US" sz="3600" dirty="0"/>
          </a:p>
        </p:txBody>
      </p:sp>
      <p:sp>
        <p:nvSpPr>
          <p:cNvPr id="17" name="Shape 12"/>
          <p:cNvSpPr/>
          <p:nvPr/>
        </p:nvSpPr>
        <p:spPr>
          <a:xfrm>
            <a:off x="6233008" y="3611880"/>
            <a:ext cx="5272888" cy="1554480"/>
          </a:xfrm>
          <a:prstGeom prst="rect">
            <a:avLst/>
          </a:prstGeom>
          <a:solidFill>
            <a:srgbClr val="FFFFFF"/>
          </a:solidFill>
          <a:ln w="12700">
            <a:solidFill>
              <a:srgbClr val="1B2A56"/>
            </a:solidFill>
            <a:prstDash val="dash"/>
          </a:ln>
        </p:spPr>
      </p:sp>
      <p:sp>
        <p:nvSpPr>
          <p:cNvPr id="18" name="Text 13"/>
          <p:cNvSpPr/>
          <p:nvPr/>
        </p:nvSpPr>
        <p:spPr>
          <a:xfrm>
            <a:off x="6233008" y="4709160"/>
            <a:ext cx="5272888" cy="365760"/>
          </a:xfrm>
          <a:prstGeom prst="rect">
            <a:avLst/>
          </a:prstGeom>
          <a:noFill/>
          <a:ln/>
        </p:spPr>
        <p:txBody>
          <a:bodyPr wrap="square" rtlCol="0" anchor="ctr"/>
          <a:lstStyle/>
          <a:p>
            <a:pPr marL="0" indent="0" algn="ctr">
              <a:buNone/>
            </a:pPr>
            <a:r>
              <a:rPr lang="en-US" sz="1200" b="1" dirty="0">
                <a:solidFill>
                  <a:srgbClr val="1B2A56"/>
                </a:solidFill>
                <a:latin typeface="Calibri" pitchFamily="34" charset="0"/>
                <a:ea typeface="Calibri" pitchFamily="34" charset="-122"/>
                <a:cs typeface="Calibri" pitchFamily="34" charset="-120"/>
              </a:rPr>
              <a:t>Signed No Objection Certificate (NOC)</a:t>
            </a:r>
            <a:endParaRPr lang="en-US" sz="1200" dirty="0"/>
          </a:p>
        </p:txBody>
      </p:sp>
      <p:sp>
        <p:nvSpPr>
          <p:cNvPr id="19" name="Text 14"/>
          <p:cNvSpPr/>
          <p:nvPr/>
        </p:nvSpPr>
        <p:spPr>
          <a:xfrm>
            <a:off x="6233008" y="3749040"/>
            <a:ext cx="5272888" cy="822960"/>
          </a:xfrm>
          <a:prstGeom prst="rect">
            <a:avLst/>
          </a:prstGeom>
          <a:noFill/>
          <a:ln/>
        </p:spPr>
        <p:txBody>
          <a:bodyPr wrap="square" rtlCol="0" anchor="ctr"/>
          <a:lstStyle/>
          <a:p>
            <a:pPr marL="0" indent="0" algn="ctr">
              <a:buNone/>
            </a:pPr>
            <a:r>
              <a:rPr lang="en-US" sz="3600" dirty="0">
                <a:solidFill>
                  <a:srgbClr val="C9CFDB"/>
                </a:solidFill>
                <a:latin typeface="Arial" pitchFamily="34" charset="0"/>
                <a:ea typeface="Arial" pitchFamily="34" charset="-122"/>
                <a:cs typeface="Arial" pitchFamily="34" charset="-120"/>
              </a:rPr>
              <a:t>+</a:t>
            </a:r>
            <a:endParaRPr lang="en-US"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home/claude/work2/assets/bg_cream_full.png"/>
          <p:cNvPicPr>
            <a:picLocks noChangeAspect="1"/>
          </p:cNvPicPr>
          <p:nvPr/>
        </p:nvPicPr>
        <p:blipFill>
          <a:blip r:embed="rId3"/>
          <a:stretch>
            <a:fillRect/>
          </a:stretch>
        </p:blipFill>
        <p:spPr>
          <a:xfrm>
            <a:off x="0" y="0"/>
            <a:ext cx="12191695" cy="6858000"/>
          </a:xfrm>
          <a:prstGeom prst="rect">
            <a:avLst/>
          </a:prstGeom>
        </p:spPr>
      </p:pic>
      <p:pic>
        <p:nvPicPr>
          <p:cNvPr id="3" name="Image 1" descr="/home/claude/work2/assets/ribbon_icon.png"/>
          <p:cNvPicPr>
            <a:picLocks noChangeAspect="1"/>
          </p:cNvPicPr>
          <p:nvPr/>
        </p:nvPicPr>
        <p:blipFill>
          <a:blip r:embed="rId4"/>
          <a:stretch>
            <a:fillRect/>
          </a:stretch>
        </p:blipFill>
        <p:spPr>
          <a:xfrm>
            <a:off x="365760" y="320040"/>
            <a:ext cx="351438" cy="1005840"/>
          </a:xfrm>
          <a:prstGeom prst="rect">
            <a:avLst/>
          </a:prstGeom>
        </p:spPr>
      </p:pic>
      <p:sp>
        <p:nvSpPr>
          <p:cNvPr id="4" name="Shape 0"/>
          <p:cNvSpPr/>
          <p:nvPr/>
        </p:nvSpPr>
        <p:spPr>
          <a:xfrm>
            <a:off x="1371600" y="566928"/>
            <a:ext cx="2651760" cy="384048"/>
          </a:xfrm>
          <a:prstGeom prst="roundRect">
            <a:avLst>
              <a:gd name="adj" fmla="val 19048"/>
            </a:avLst>
          </a:prstGeom>
          <a:solidFill>
            <a:srgbClr val="D89B3C"/>
          </a:solidFill>
          <a:ln/>
        </p:spPr>
      </p:sp>
      <p:sp>
        <p:nvSpPr>
          <p:cNvPr id="5" name="Text 1"/>
          <p:cNvSpPr/>
          <p:nvPr/>
        </p:nvSpPr>
        <p:spPr>
          <a:xfrm>
            <a:off x="1371600" y="566928"/>
            <a:ext cx="2651760" cy="384048"/>
          </a:xfrm>
          <a:prstGeom prst="rect">
            <a:avLst/>
          </a:prstGeom>
          <a:noFill/>
          <a:ln/>
        </p:spPr>
        <p:txBody>
          <a:bodyPr wrap="square" rtlCol="0" anchor="ctr"/>
          <a:lstStyle/>
          <a:p>
            <a:pPr marL="0" indent="0" algn="ctr">
              <a:buNone/>
            </a:pPr>
            <a:r>
              <a:rPr lang="en-US" sz="1250" b="1" kern="0" spc="100" dirty="0">
                <a:solidFill>
                  <a:srgbClr val="FFFFFF"/>
                </a:solidFill>
                <a:latin typeface="Arial" pitchFamily="34" charset="0"/>
                <a:ea typeface="Arial" pitchFamily="34" charset="-122"/>
                <a:cs typeface="Arial" pitchFamily="34" charset="-120"/>
              </a:rPr>
              <a:t>FINAL STEP</a:t>
            </a:r>
            <a:endParaRPr lang="en-US" sz="1250" dirty="0"/>
          </a:p>
        </p:txBody>
      </p:sp>
      <p:sp>
        <p:nvSpPr>
          <p:cNvPr id="6" name="Text 2"/>
          <p:cNvSpPr/>
          <p:nvPr/>
        </p:nvSpPr>
        <p:spPr>
          <a:xfrm>
            <a:off x="1371600" y="1069848"/>
            <a:ext cx="10317175" cy="685800"/>
          </a:xfrm>
          <a:prstGeom prst="rect">
            <a:avLst/>
          </a:prstGeom>
          <a:noFill/>
          <a:ln/>
        </p:spPr>
        <p:txBody>
          <a:bodyPr wrap="square" rtlCol="0" anchor="ctr"/>
          <a:lstStyle/>
          <a:p>
            <a:pPr marL="0" indent="0">
              <a:buNone/>
            </a:pPr>
            <a:r>
              <a:rPr lang="en-US" sz="2800" b="1" dirty="0">
                <a:solidFill>
                  <a:srgbClr val="1B2A56"/>
                </a:solidFill>
                <a:latin typeface="Arial" pitchFamily="34" charset="0"/>
                <a:ea typeface="Arial" pitchFamily="34" charset="-122"/>
                <a:cs typeface="Arial" pitchFamily="34" charset="-120"/>
              </a:rPr>
              <a:t>Declaration &amp; Compliance Self-Check</a:t>
            </a:r>
            <a:endParaRPr lang="en-US" sz="2800" dirty="0"/>
          </a:p>
        </p:txBody>
      </p:sp>
      <p:sp>
        <p:nvSpPr>
          <p:cNvPr id="7" name="Shape 3"/>
          <p:cNvSpPr/>
          <p:nvPr/>
        </p:nvSpPr>
        <p:spPr>
          <a:xfrm>
            <a:off x="640080" y="1901952"/>
            <a:ext cx="182880" cy="182880"/>
          </a:xfrm>
          <a:prstGeom prst="rect">
            <a:avLst/>
          </a:prstGeom>
          <a:solidFill>
            <a:srgbClr val="FFFFFF"/>
          </a:solidFill>
          <a:ln w="15875">
            <a:solidFill>
              <a:srgbClr val="1B2A56"/>
            </a:solidFill>
            <a:prstDash val="solid"/>
          </a:ln>
        </p:spPr>
      </p:sp>
      <p:sp>
        <p:nvSpPr>
          <p:cNvPr id="8" name="Text 4"/>
          <p:cNvSpPr/>
          <p:nvPr/>
        </p:nvSpPr>
        <p:spPr>
          <a:xfrm>
            <a:off x="932688" y="1847088"/>
            <a:ext cx="10618927" cy="310896"/>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The entry is complete and all mandatory (*) fields are filled</a:t>
            </a:r>
            <a:endParaRPr lang="en-US" sz="1200" dirty="0"/>
          </a:p>
        </p:txBody>
      </p:sp>
      <p:sp>
        <p:nvSpPr>
          <p:cNvPr id="9" name="Shape 5"/>
          <p:cNvSpPr/>
          <p:nvPr/>
        </p:nvSpPr>
        <p:spPr>
          <a:xfrm>
            <a:off x="640080" y="2322576"/>
            <a:ext cx="182880" cy="182880"/>
          </a:xfrm>
          <a:prstGeom prst="rect">
            <a:avLst/>
          </a:prstGeom>
          <a:solidFill>
            <a:srgbClr val="FFFFFF"/>
          </a:solidFill>
          <a:ln w="15875">
            <a:solidFill>
              <a:srgbClr val="1B2A56"/>
            </a:solidFill>
            <a:prstDash val="solid"/>
          </a:ln>
        </p:spPr>
      </p:sp>
      <p:sp>
        <p:nvSpPr>
          <p:cNvPr id="10" name="Text 6"/>
          <p:cNvSpPr/>
          <p:nvPr/>
        </p:nvSpPr>
        <p:spPr>
          <a:xfrm>
            <a:off x="932688" y="2267712"/>
            <a:ext cx="10618927" cy="310896"/>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The initiative fits the selected category and sub-award</a:t>
            </a:r>
            <a:endParaRPr lang="en-US" sz="1200" dirty="0"/>
          </a:p>
        </p:txBody>
      </p:sp>
      <p:sp>
        <p:nvSpPr>
          <p:cNvPr id="11" name="Shape 7"/>
          <p:cNvSpPr/>
          <p:nvPr/>
        </p:nvSpPr>
        <p:spPr>
          <a:xfrm>
            <a:off x="640080" y="2743200"/>
            <a:ext cx="182880" cy="182880"/>
          </a:xfrm>
          <a:prstGeom prst="rect">
            <a:avLst/>
          </a:prstGeom>
          <a:solidFill>
            <a:srgbClr val="FFFFFF"/>
          </a:solidFill>
          <a:ln w="15875">
            <a:solidFill>
              <a:srgbClr val="1B2A56"/>
            </a:solidFill>
            <a:prstDash val="solid"/>
          </a:ln>
        </p:spPr>
      </p:sp>
      <p:sp>
        <p:nvSpPr>
          <p:cNvPr id="12" name="Text 8"/>
          <p:cNvSpPr/>
          <p:nvPr/>
        </p:nvSpPr>
        <p:spPr>
          <a:xfrm>
            <a:off x="932688" y="2688336"/>
            <a:ext cx="10618927" cy="310896"/>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Required documentation and evidence are attached</a:t>
            </a:r>
            <a:endParaRPr lang="en-US" sz="1200" dirty="0"/>
          </a:p>
        </p:txBody>
      </p:sp>
      <p:sp>
        <p:nvSpPr>
          <p:cNvPr id="13" name="Shape 9"/>
          <p:cNvSpPr/>
          <p:nvPr/>
        </p:nvSpPr>
        <p:spPr>
          <a:xfrm>
            <a:off x="640080" y="3163824"/>
            <a:ext cx="182880" cy="182880"/>
          </a:xfrm>
          <a:prstGeom prst="rect">
            <a:avLst/>
          </a:prstGeom>
          <a:solidFill>
            <a:srgbClr val="FFFFFF"/>
          </a:solidFill>
          <a:ln w="15875">
            <a:solidFill>
              <a:srgbClr val="1B2A56"/>
            </a:solidFill>
            <a:prstDash val="solid"/>
          </a:ln>
        </p:spPr>
      </p:sp>
      <p:sp>
        <p:nvSpPr>
          <p:cNvPr id="14" name="Text 10"/>
          <p:cNvSpPr/>
          <p:nvPr/>
        </p:nvSpPr>
        <p:spPr>
          <a:xfrm>
            <a:off x="932688" y="3108960"/>
            <a:ext cx="10618927" cy="310896"/>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All claims made are supported by evidence</a:t>
            </a:r>
            <a:endParaRPr lang="en-US" sz="1200" dirty="0"/>
          </a:p>
        </p:txBody>
      </p:sp>
      <p:sp>
        <p:nvSpPr>
          <p:cNvPr id="15" name="Shape 11"/>
          <p:cNvSpPr/>
          <p:nvPr/>
        </p:nvSpPr>
        <p:spPr>
          <a:xfrm>
            <a:off x="640080" y="3584448"/>
            <a:ext cx="182880" cy="182880"/>
          </a:xfrm>
          <a:prstGeom prst="rect">
            <a:avLst/>
          </a:prstGeom>
          <a:solidFill>
            <a:srgbClr val="FFFFFF"/>
          </a:solidFill>
          <a:ln w="15875">
            <a:solidFill>
              <a:srgbClr val="1B2A56"/>
            </a:solidFill>
            <a:prstDash val="solid"/>
          </a:ln>
        </p:spPr>
      </p:sp>
      <p:sp>
        <p:nvSpPr>
          <p:cNvPr id="16" name="Text 12"/>
          <p:cNvSpPr/>
          <p:nvPr/>
        </p:nvSpPr>
        <p:spPr>
          <a:xfrm>
            <a:off x="932688" y="3529584"/>
            <a:ext cx="10618927" cy="310896"/>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The NOC and other mandatory materials are included</a:t>
            </a:r>
            <a:endParaRPr lang="en-US" sz="1200" dirty="0"/>
          </a:p>
        </p:txBody>
      </p:sp>
      <p:sp>
        <p:nvSpPr>
          <p:cNvPr id="17" name="Text 13"/>
          <p:cNvSpPr/>
          <p:nvPr/>
        </p:nvSpPr>
        <p:spPr>
          <a:xfrm>
            <a:off x="502920" y="4160520"/>
            <a:ext cx="11185855" cy="548640"/>
          </a:xfrm>
          <a:prstGeom prst="rect">
            <a:avLst/>
          </a:prstGeom>
          <a:noFill/>
          <a:ln/>
        </p:spPr>
        <p:txBody>
          <a:bodyPr wrap="square" rtlCol="0" anchor="ctr"/>
          <a:lstStyle/>
          <a:p>
            <a:pPr marL="0" indent="0">
              <a:lnSpc>
                <a:spcPct val="120000"/>
              </a:lnSpc>
              <a:buNone/>
            </a:pPr>
            <a:r>
              <a:rPr lang="en-US" sz="1200" i="1" dirty="0">
                <a:solidFill>
                  <a:srgbClr val="444444"/>
                </a:solidFill>
                <a:latin typeface="Calibri" pitchFamily="34" charset="0"/>
                <a:ea typeface="Calibri" pitchFamily="34" charset="-122"/>
                <a:cs typeface="Calibri" pitchFamily="34" charset="-120"/>
              </a:rPr>
              <a:t>I / We confirm that the information provided in this submission is accurate to the best of our knowledge, and consent to its review by the TSL Award jury panel.</a:t>
            </a:r>
            <a:endParaRPr lang="en-US" sz="1200" dirty="0"/>
          </a:p>
        </p:txBody>
      </p:sp>
      <p:sp>
        <p:nvSpPr>
          <p:cNvPr id="18" name="Shape 14"/>
          <p:cNvSpPr/>
          <p:nvPr/>
        </p:nvSpPr>
        <p:spPr>
          <a:xfrm>
            <a:off x="502920" y="4892040"/>
            <a:ext cx="2590724" cy="274320"/>
          </a:xfrm>
          <a:prstGeom prst="roundRect">
            <a:avLst>
              <a:gd name="adj" fmla="val 13333"/>
            </a:avLst>
          </a:prstGeom>
          <a:solidFill>
            <a:srgbClr val="E4E9F3"/>
          </a:solidFill>
          <a:ln/>
        </p:spPr>
      </p:sp>
      <p:sp>
        <p:nvSpPr>
          <p:cNvPr id="19" name="Text 15"/>
          <p:cNvSpPr/>
          <p:nvPr/>
        </p:nvSpPr>
        <p:spPr>
          <a:xfrm>
            <a:off x="612648" y="4892040"/>
            <a:ext cx="2371268"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NAME</a:t>
            </a:r>
            <a:endParaRPr lang="en-US" sz="1100" dirty="0"/>
          </a:p>
        </p:txBody>
      </p:sp>
      <p:sp>
        <p:nvSpPr>
          <p:cNvPr id="20" name="Shape 16"/>
          <p:cNvSpPr/>
          <p:nvPr/>
        </p:nvSpPr>
        <p:spPr>
          <a:xfrm>
            <a:off x="502920" y="5166360"/>
            <a:ext cx="2590724" cy="365760"/>
          </a:xfrm>
          <a:prstGeom prst="rect">
            <a:avLst/>
          </a:prstGeom>
          <a:solidFill>
            <a:srgbClr val="FFFFFF"/>
          </a:solidFill>
          <a:ln w="9525">
            <a:solidFill>
              <a:srgbClr val="1B2A56"/>
            </a:solidFill>
            <a:prstDash val="solid"/>
          </a:ln>
        </p:spPr>
      </p:sp>
      <p:sp>
        <p:nvSpPr>
          <p:cNvPr id="21" name="Shape 17"/>
          <p:cNvSpPr/>
          <p:nvPr/>
        </p:nvSpPr>
        <p:spPr>
          <a:xfrm>
            <a:off x="3367964" y="4892040"/>
            <a:ext cx="2590724" cy="274320"/>
          </a:xfrm>
          <a:prstGeom prst="roundRect">
            <a:avLst>
              <a:gd name="adj" fmla="val 13333"/>
            </a:avLst>
          </a:prstGeom>
          <a:solidFill>
            <a:srgbClr val="E4E9F3"/>
          </a:solidFill>
          <a:ln/>
        </p:spPr>
      </p:sp>
      <p:sp>
        <p:nvSpPr>
          <p:cNvPr id="22" name="Text 18"/>
          <p:cNvSpPr/>
          <p:nvPr/>
        </p:nvSpPr>
        <p:spPr>
          <a:xfrm>
            <a:off x="3477692" y="4892040"/>
            <a:ext cx="2371268"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DESIGNATION</a:t>
            </a:r>
            <a:endParaRPr lang="en-US" sz="1100" dirty="0"/>
          </a:p>
        </p:txBody>
      </p:sp>
      <p:sp>
        <p:nvSpPr>
          <p:cNvPr id="23" name="Shape 19"/>
          <p:cNvSpPr/>
          <p:nvPr/>
        </p:nvSpPr>
        <p:spPr>
          <a:xfrm>
            <a:off x="3367964" y="5166360"/>
            <a:ext cx="2590724" cy="365760"/>
          </a:xfrm>
          <a:prstGeom prst="rect">
            <a:avLst/>
          </a:prstGeom>
          <a:solidFill>
            <a:srgbClr val="FFFFFF"/>
          </a:solidFill>
          <a:ln w="9525">
            <a:solidFill>
              <a:srgbClr val="1B2A56"/>
            </a:solidFill>
            <a:prstDash val="solid"/>
          </a:ln>
        </p:spPr>
      </p:sp>
      <p:sp>
        <p:nvSpPr>
          <p:cNvPr id="24" name="Shape 20"/>
          <p:cNvSpPr/>
          <p:nvPr/>
        </p:nvSpPr>
        <p:spPr>
          <a:xfrm>
            <a:off x="6233008" y="4892040"/>
            <a:ext cx="2590724" cy="274320"/>
          </a:xfrm>
          <a:prstGeom prst="roundRect">
            <a:avLst>
              <a:gd name="adj" fmla="val 13333"/>
            </a:avLst>
          </a:prstGeom>
          <a:solidFill>
            <a:srgbClr val="E4E9F3"/>
          </a:solidFill>
          <a:ln/>
        </p:spPr>
      </p:sp>
      <p:sp>
        <p:nvSpPr>
          <p:cNvPr id="25" name="Text 21"/>
          <p:cNvSpPr/>
          <p:nvPr/>
        </p:nvSpPr>
        <p:spPr>
          <a:xfrm>
            <a:off x="6342736" y="4892040"/>
            <a:ext cx="2371268"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SIGNATURE</a:t>
            </a:r>
            <a:endParaRPr lang="en-US" sz="1100" dirty="0"/>
          </a:p>
        </p:txBody>
      </p:sp>
      <p:sp>
        <p:nvSpPr>
          <p:cNvPr id="26" name="Shape 22"/>
          <p:cNvSpPr/>
          <p:nvPr/>
        </p:nvSpPr>
        <p:spPr>
          <a:xfrm>
            <a:off x="6233008" y="5166360"/>
            <a:ext cx="2590724" cy="365760"/>
          </a:xfrm>
          <a:prstGeom prst="rect">
            <a:avLst/>
          </a:prstGeom>
          <a:solidFill>
            <a:srgbClr val="FFFFFF"/>
          </a:solidFill>
          <a:ln w="9525">
            <a:solidFill>
              <a:srgbClr val="1B2A56"/>
            </a:solidFill>
            <a:prstDash val="solid"/>
          </a:ln>
        </p:spPr>
      </p:sp>
      <p:sp>
        <p:nvSpPr>
          <p:cNvPr id="27" name="Shape 23"/>
          <p:cNvSpPr/>
          <p:nvPr/>
        </p:nvSpPr>
        <p:spPr>
          <a:xfrm>
            <a:off x="9098051" y="4892040"/>
            <a:ext cx="2590724" cy="274320"/>
          </a:xfrm>
          <a:prstGeom prst="roundRect">
            <a:avLst>
              <a:gd name="adj" fmla="val 13333"/>
            </a:avLst>
          </a:prstGeom>
          <a:solidFill>
            <a:srgbClr val="E4E9F3"/>
          </a:solidFill>
          <a:ln/>
        </p:spPr>
      </p:sp>
      <p:sp>
        <p:nvSpPr>
          <p:cNvPr id="28" name="Text 24"/>
          <p:cNvSpPr/>
          <p:nvPr/>
        </p:nvSpPr>
        <p:spPr>
          <a:xfrm>
            <a:off x="9207779" y="4892040"/>
            <a:ext cx="2371268" cy="274320"/>
          </a:xfrm>
          <a:prstGeom prst="rect">
            <a:avLst/>
          </a:prstGeom>
          <a:noFill/>
          <a:ln/>
        </p:spPr>
        <p:txBody>
          <a:bodyPr wrap="square" rtlCol="0" anchor="ctr"/>
          <a:lstStyle/>
          <a:p>
            <a:pPr marL="0" indent="0">
              <a:buNone/>
            </a:pPr>
            <a:r>
              <a:rPr lang="en-US" sz="1100" b="1" dirty="0">
                <a:solidFill>
                  <a:srgbClr val="1B2A56"/>
                </a:solidFill>
                <a:latin typeface="Calibri" pitchFamily="34" charset="0"/>
                <a:ea typeface="Calibri" pitchFamily="34" charset="-122"/>
                <a:cs typeface="Calibri" pitchFamily="34" charset="-120"/>
              </a:rPr>
              <a:t>DATE</a:t>
            </a:r>
            <a:endParaRPr lang="en-US" sz="1100" dirty="0"/>
          </a:p>
        </p:txBody>
      </p:sp>
      <p:sp>
        <p:nvSpPr>
          <p:cNvPr id="29" name="Shape 25"/>
          <p:cNvSpPr/>
          <p:nvPr/>
        </p:nvSpPr>
        <p:spPr>
          <a:xfrm>
            <a:off x="9098051" y="5166360"/>
            <a:ext cx="2590724" cy="365760"/>
          </a:xfrm>
          <a:prstGeom prst="rect">
            <a:avLst/>
          </a:prstGeom>
          <a:solidFill>
            <a:srgbClr val="FFFFFF"/>
          </a:solidFill>
          <a:ln w="9525">
            <a:solidFill>
              <a:srgbClr val="1B2A56"/>
            </a:solidFill>
            <a:prstDash val="solid"/>
          </a:ln>
        </p:spPr>
      </p:sp>
      <p:pic>
        <p:nvPicPr>
          <p:cNvPr id="30" name="Image 2" descr="/home/claude/work2/assets/footer_stripe.png"/>
          <p:cNvPicPr>
            <a:picLocks noChangeAspect="1"/>
          </p:cNvPicPr>
          <p:nvPr/>
        </p:nvPicPr>
        <p:blipFill>
          <a:blip r:embed="rId5"/>
          <a:stretch>
            <a:fillRect/>
          </a:stretch>
        </p:blipFill>
        <p:spPr>
          <a:xfrm>
            <a:off x="0" y="6711696"/>
            <a:ext cx="12191695" cy="146304"/>
          </a:xfrm>
          <a:prstGeom prst="rect">
            <a:avLst/>
          </a:prstGeom>
        </p:spPr>
      </p:pic>
      <p:sp>
        <p:nvSpPr>
          <p:cNvPr id="31" name="Text 26"/>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757575"/>
                </a:solidFill>
                <a:latin typeface="Calibri" pitchFamily="34" charset="0"/>
                <a:ea typeface="Calibri" pitchFamily="34" charset="-122"/>
                <a:cs typeface="Calibri" pitchFamily="34" charset="-120"/>
              </a:rPr>
              <a:t>32</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home/claude/work2/assets/bg_navy_full.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rot="16200000">
            <a:off x="-2651760" y="2834640"/>
            <a:ext cx="6858000" cy="1188720"/>
          </a:xfrm>
          <a:prstGeom prst="rect">
            <a:avLst/>
          </a:prstGeom>
          <a:noFill/>
          <a:ln/>
        </p:spPr>
        <p:txBody>
          <a:bodyPr wrap="none" rtlCol="0" anchor="ctr"/>
          <a:lstStyle/>
          <a:p>
            <a:pPr marL="0" indent="0" algn="ctr">
              <a:buNone/>
            </a:pPr>
            <a:r>
              <a:rPr lang="en-US" sz="5600" b="1" kern="0" spc="200" dirty="0">
                <a:solidFill>
                  <a:srgbClr val="D89B3C"/>
                </a:solidFill>
                <a:latin typeface="Arial" pitchFamily="34" charset="0"/>
                <a:ea typeface="Arial" pitchFamily="34" charset="-122"/>
                <a:cs typeface="Arial" pitchFamily="34" charset="-120"/>
              </a:rPr>
              <a:t>TSL AWARDS</a:t>
            </a:r>
            <a:endParaRPr lang="en-US" sz="5600" dirty="0"/>
          </a:p>
        </p:txBody>
      </p:sp>
      <p:sp>
        <p:nvSpPr>
          <p:cNvPr id="4" name="Text 1"/>
          <p:cNvSpPr/>
          <p:nvPr/>
        </p:nvSpPr>
        <p:spPr>
          <a:xfrm>
            <a:off x="3291840" y="2651760"/>
            <a:ext cx="8046720" cy="1188720"/>
          </a:xfrm>
          <a:prstGeom prst="rect">
            <a:avLst/>
          </a:prstGeom>
          <a:noFill/>
          <a:ln/>
        </p:spPr>
        <p:txBody>
          <a:bodyPr wrap="square" rtlCol="0" anchor="ctr"/>
          <a:lstStyle/>
          <a:p>
            <a:pPr marL="0" indent="0">
              <a:lnSpc>
                <a:spcPct val="120000"/>
              </a:lnSpc>
              <a:buNone/>
            </a:pPr>
            <a:r>
              <a:rPr lang="en-US" sz="2400" i="1" dirty="0">
                <a:solidFill>
                  <a:srgbClr val="AEB9D6"/>
                </a:solidFill>
                <a:latin typeface="Arial" pitchFamily="34" charset="0"/>
                <a:ea typeface="Arial" pitchFamily="34" charset="-122"/>
                <a:cs typeface="Arial" pitchFamily="34" charset="-120"/>
              </a:rPr>
              <a:t>A LEGACY OF </a:t>
            </a:r>
            <a:r>
              <a:rPr lang="en-US" sz="2400" b="1" i="1" dirty="0">
                <a:solidFill>
                  <a:srgbClr val="FFFFFF"/>
                </a:solidFill>
                <a:latin typeface="Arial" pitchFamily="34" charset="0"/>
                <a:ea typeface="Arial" pitchFamily="34" charset="-122"/>
                <a:cs typeface="Arial" pitchFamily="34" charset="-120"/>
              </a:rPr>
              <a:t>EXCELLENCE
</a:t>
            </a:r>
            <a:r>
              <a:rPr lang="en-US" sz="2400" i="1" dirty="0">
                <a:solidFill>
                  <a:srgbClr val="AEB9D6"/>
                </a:solidFill>
                <a:latin typeface="Arial" pitchFamily="34" charset="0"/>
                <a:ea typeface="Arial" pitchFamily="34" charset="-122"/>
                <a:cs typeface="Arial" pitchFamily="34" charset="-120"/>
              </a:rPr>
              <a:t>A FUTURE OF </a:t>
            </a:r>
            <a:r>
              <a:rPr lang="en-US" sz="2400" b="1" i="1" dirty="0">
                <a:solidFill>
                  <a:srgbClr val="FFFFFF"/>
                </a:solidFill>
                <a:latin typeface="Arial" pitchFamily="34" charset="0"/>
                <a:ea typeface="Arial" pitchFamily="34" charset="-122"/>
                <a:cs typeface="Arial" pitchFamily="34" charset="-120"/>
              </a:rPr>
              <a:t>INNOVATION</a:t>
            </a:r>
            <a:endParaRPr lang="en-US" sz="2400" dirty="0"/>
          </a:p>
        </p:txBody>
      </p:sp>
      <p:sp>
        <p:nvSpPr>
          <p:cNvPr id="5" name="Text 2"/>
          <p:cNvSpPr/>
          <p:nvPr/>
        </p:nvSpPr>
        <p:spPr>
          <a:xfrm>
            <a:off x="3291840" y="5806440"/>
            <a:ext cx="7772400" cy="274320"/>
          </a:xfrm>
          <a:prstGeom prst="rect">
            <a:avLst/>
          </a:prstGeom>
          <a:noFill/>
          <a:ln/>
        </p:spPr>
        <p:txBody>
          <a:bodyPr wrap="square" rtlCol="0" anchor="ctr"/>
          <a:lstStyle/>
          <a:p>
            <a:pPr marL="0" indent="0">
              <a:buNone/>
            </a:pPr>
            <a:r>
              <a:rPr lang="en-US" sz="1250" dirty="0">
                <a:solidFill>
                  <a:srgbClr val="FFFFFF"/>
                </a:solidFill>
                <a:latin typeface="Calibri" pitchFamily="34" charset="0"/>
                <a:ea typeface="Calibri" pitchFamily="34" charset="-122"/>
                <a:cs typeface="Calibri" pitchFamily="34" charset="-120"/>
              </a:rPr>
              <a:t>Phone:  +880 1759-506867,  +880 1575-717688</a:t>
            </a:r>
            <a:endParaRPr lang="en-US" sz="1250" dirty="0"/>
          </a:p>
        </p:txBody>
      </p:sp>
      <p:sp>
        <p:nvSpPr>
          <p:cNvPr id="6" name="Text 3"/>
          <p:cNvSpPr/>
          <p:nvPr/>
        </p:nvSpPr>
        <p:spPr>
          <a:xfrm>
            <a:off x="3291840" y="6099048"/>
            <a:ext cx="7772400" cy="274320"/>
          </a:xfrm>
          <a:prstGeom prst="rect">
            <a:avLst/>
          </a:prstGeom>
          <a:noFill/>
          <a:ln/>
        </p:spPr>
        <p:txBody>
          <a:bodyPr wrap="square" rtlCol="0" anchor="ctr"/>
          <a:lstStyle/>
          <a:p>
            <a:pPr marL="0" indent="0">
              <a:buNone/>
            </a:pPr>
            <a:r>
              <a:rPr lang="en-US" sz="1250" dirty="0">
                <a:solidFill>
                  <a:srgbClr val="FFFFFF"/>
                </a:solidFill>
                <a:latin typeface="Calibri" pitchFamily="34" charset="0"/>
                <a:ea typeface="Calibri" pitchFamily="34" charset="-122"/>
                <a:cs typeface="Calibri" pitchFamily="34" charset="-120"/>
              </a:rPr>
              <a:t>Email:  awards@batexpo.com.bd</a:t>
            </a:r>
            <a:endParaRPr lang="en-US" sz="1250" dirty="0"/>
          </a:p>
        </p:txBody>
      </p:sp>
      <p:sp>
        <p:nvSpPr>
          <p:cNvPr id="7" name="Text 4"/>
          <p:cNvSpPr/>
          <p:nvPr/>
        </p:nvSpPr>
        <p:spPr>
          <a:xfrm>
            <a:off x="3291840" y="6391656"/>
            <a:ext cx="7772400" cy="274320"/>
          </a:xfrm>
          <a:prstGeom prst="rect">
            <a:avLst/>
          </a:prstGeom>
          <a:noFill/>
          <a:ln/>
        </p:spPr>
        <p:txBody>
          <a:bodyPr wrap="square" rtlCol="0" anchor="ctr"/>
          <a:lstStyle/>
          <a:p>
            <a:pPr marL="0" indent="0">
              <a:buNone/>
            </a:pPr>
            <a:r>
              <a:rPr lang="en-US" sz="1250" dirty="0">
                <a:solidFill>
                  <a:srgbClr val="FFFFFF"/>
                </a:solidFill>
                <a:latin typeface="Calibri" pitchFamily="34" charset="0"/>
                <a:ea typeface="Calibri" pitchFamily="34" charset="-122"/>
                <a:cs typeface="Calibri" pitchFamily="34" charset="-120"/>
              </a:rPr>
              <a:t>Website:  www.batexpo.com.bd/tslawards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3592</Words>
  <Application>Microsoft Office PowerPoint</Application>
  <PresentationFormat>Widescreen</PresentationFormat>
  <Paragraphs>472</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mis</cp:lastModifiedBy>
  <cp:revision>3</cp:revision>
  <dcterms:created xsi:type="dcterms:W3CDTF">2026-09-24T18:58:46Z</dcterms:created>
  <dcterms:modified xsi:type="dcterms:W3CDTF">2026-10-03T10:23:15Z</dcterms:modified>
</cp:coreProperties>
</file>